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38" r:id="rId2"/>
    <p:sldId id="396" r:id="rId3"/>
    <p:sldId id="506" r:id="rId4"/>
    <p:sldId id="433" r:id="rId5"/>
    <p:sldId id="502" r:id="rId6"/>
    <p:sldId id="460" r:id="rId7"/>
    <p:sldId id="478" r:id="rId8"/>
    <p:sldId id="473" r:id="rId9"/>
    <p:sldId id="456" r:id="rId10"/>
    <p:sldId id="488" r:id="rId11"/>
    <p:sldId id="508" r:id="rId12"/>
    <p:sldId id="463" r:id="rId13"/>
    <p:sldId id="503" r:id="rId14"/>
    <p:sldId id="513" r:id="rId15"/>
    <p:sldId id="479" r:id="rId16"/>
    <p:sldId id="465" r:id="rId17"/>
    <p:sldId id="499" r:id="rId18"/>
    <p:sldId id="501" r:id="rId19"/>
    <p:sldId id="507" r:id="rId20"/>
    <p:sldId id="516" r:id="rId21"/>
    <p:sldId id="517" r:id="rId22"/>
    <p:sldId id="439" r:id="rId23"/>
  </p:sldIdLst>
  <p:sldSz cx="9144000" cy="6858000" type="screen4x3"/>
  <p:notesSz cx="7315200" cy="9601200"/>
  <p:defaultTextStyle>
    <a:defPPr>
      <a:defRPr lang="es-C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02B1"/>
    <a:srgbClr val="E3522B"/>
    <a:srgbClr val="0066FF"/>
    <a:srgbClr val="FEF806"/>
    <a:srgbClr val="D4CF01"/>
    <a:srgbClr val="F7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1" autoAdjust="0"/>
    <p:restoredTop sz="94676" autoAdjust="0"/>
  </p:normalViewPr>
  <p:slideViewPr>
    <p:cSldViewPr>
      <p:cViewPr>
        <p:scale>
          <a:sx n="83" d="100"/>
          <a:sy n="83" d="100"/>
        </p:scale>
        <p:origin x="-1110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1296" y="-90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EEE340-3340-4167-AD7C-F16CC744185C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8FA5C760-F693-4F54-BC82-AA014735865A}">
      <dgm:prSet phldrT="[Texto]" custT="1"/>
      <dgm:spPr/>
      <dgm:t>
        <a:bodyPr/>
        <a:lstStyle/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400" b="1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400" b="1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dirty="0" smtClean="0"/>
            <a:t>Comisión Nacional de Censo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400" b="1" dirty="0" smtClean="0"/>
        </a:p>
      </dgm:t>
    </dgm:pt>
    <dgm:pt modelId="{33F0D36F-7094-43AD-8181-02811311B892}" type="parTrans" cxnId="{59354093-5C20-422D-B56F-BFD62A7EF8E5}">
      <dgm:prSet/>
      <dgm:spPr/>
      <dgm:t>
        <a:bodyPr/>
        <a:lstStyle/>
        <a:p>
          <a:endParaRPr lang="es-CL"/>
        </a:p>
      </dgm:t>
    </dgm:pt>
    <dgm:pt modelId="{031643B3-6BE3-4B89-AC48-E409CA97204F}" type="sibTrans" cxnId="{59354093-5C20-422D-B56F-BFD62A7EF8E5}">
      <dgm:prSet/>
      <dgm:spPr/>
      <dgm:t>
        <a:bodyPr/>
        <a:lstStyle/>
        <a:p>
          <a:endParaRPr lang="es-CL"/>
        </a:p>
      </dgm:t>
    </dgm:pt>
    <dgm:pt modelId="{EC89E62C-5093-423D-BD80-422C019553D2}">
      <dgm:prSet phldrT="[Texto]" custT="1"/>
      <dgm:spPr/>
      <dgm:t>
        <a:bodyPr/>
        <a:lstStyle/>
        <a:p>
          <a:r>
            <a:rPr lang="es-CL" sz="1600" b="1" dirty="0" smtClean="0">
              <a:solidFill>
                <a:schemeClr val="bg2"/>
              </a:solidFill>
            </a:rPr>
            <a:t>Comisiones Regionales de Censo (15)</a:t>
          </a:r>
          <a:endParaRPr lang="es-CL" sz="1600" b="1" dirty="0">
            <a:solidFill>
              <a:schemeClr val="bg2"/>
            </a:solidFill>
          </a:endParaRPr>
        </a:p>
      </dgm:t>
    </dgm:pt>
    <dgm:pt modelId="{CC44195E-7CA2-4969-B5FA-0B530718D125}" type="parTrans" cxnId="{C58E4D63-507F-458E-9670-446CC699B5DB}">
      <dgm:prSet/>
      <dgm:spPr/>
      <dgm:t>
        <a:bodyPr/>
        <a:lstStyle/>
        <a:p>
          <a:endParaRPr lang="es-CL"/>
        </a:p>
      </dgm:t>
    </dgm:pt>
    <dgm:pt modelId="{9A3BFA5F-2409-411B-BB0E-D97120EBDEA5}" type="sibTrans" cxnId="{C58E4D63-507F-458E-9670-446CC699B5DB}">
      <dgm:prSet/>
      <dgm:spPr/>
      <dgm:t>
        <a:bodyPr/>
        <a:lstStyle/>
        <a:p>
          <a:endParaRPr lang="es-CL"/>
        </a:p>
      </dgm:t>
    </dgm:pt>
    <dgm:pt modelId="{A72CFE32-AAF1-4EAC-A345-6F0B2DDA160A}">
      <dgm:prSet phldrT="[Texto]" custT="1"/>
      <dgm:spPr/>
      <dgm:t>
        <a:bodyPr/>
        <a:lstStyle/>
        <a:p>
          <a:r>
            <a:rPr lang="es-CL" sz="1600" b="1" dirty="0" smtClean="0">
              <a:solidFill>
                <a:schemeClr val="bg2"/>
              </a:solidFill>
            </a:rPr>
            <a:t>Comisiones Provinciales de Censo (54)</a:t>
          </a:r>
          <a:endParaRPr lang="es-CL" sz="1600" dirty="0">
            <a:solidFill>
              <a:schemeClr val="bg2"/>
            </a:solidFill>
          </a:endParaRPr>
        </a:p>
      </dgm:t>
    </dgm:pt>
    <dgm:pt modelId="{B40B9D8E-C43E-4A8B-9902-C8882D35128C}" type="parTrans" cxnId="{CF9EC7FB-AA9B-4D14-A4B0-28FF9AD66A40}">
      <dgm:prSet/>
      <dgm:spPr/>
      <dgm:t>
        <a:bodyPr/>
        <a:lstStyle/>
        <a:p>
          <a:endParaRPr lang="es-CL"/>
        </a:p>
      </dgm:t>
    </dgm:pt>
    <dgm:pt modelId="{2B70550E-413A-4FD3-BA60-FCA174A4F76C}" type="sibTrans" cxnId="{CF9EC7FB-AA9B-4D14-A4B0-28FF9AD66A40}">
      <dgm:prSet/>
      <dgm:spPr/>
      <dgm:t>
        <a:bodyPr/>
        <a:lstStyle/>
        <a:p>
          <a:endParaRPr lang="es-CL"/>
        </a:p>
      </dgm:t>
    </dgm:pt>
    <dgm:pt modelId="{6A632AD2-A411-4FA8-B7CB-B1A089EF63FD}" type="pres">
      <dgm:prSet presAssocID="{A1EEE340-3340-4167-AD7C-F16CC744185C}" presName="Name0" presStyleCnt="0">
        <dgm:presLayoutVars>
          <dgm:dir/>
          <dgm:animLvl val="lvl"/>
          <dgm:resizeHandles val="exact"/>
        </dgm:presLayoutVars>
      </dgm:prSet>
      <dgm:spPr/>
    </dgm:pt>
    <dgm:pt modelId="{C1E91B31-40EE-4EC1-9128-9E66B6F018CC}" type="pres">
      <dgm:prSet presAssocID="{8FA5C760-F693-4F54-BC82-AA014735865A}" presName="Name8" presStyleCnt="0"/>
      <dgm:spPr/>
    </dgm:pt>
    <dgm:pt modelId="{51DD0765-2E5D-4220-8C1E-9046A748945B}" type="pres">
      <dgm:prSet presAssocID="{8FA5C760-F693-4F54-BC82-AA014735865A}" presName="level" presStyleLbl="node1" presStyleIdx="0" presStyleCnt="3" custScaleY="102249" custLinFactNeighborX="68" custLinFactNeighborY="-6418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9614B88-1C80-4EB6-892A-16324AD3CAE8}" type="pres">
      <dgm:prSet presAssocID="{8FA5C760-F693-4F54-BC82-AA014735865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CDBA9E2-BD89-4535-8014-114F7C3E955A}" type="pres">
      <dgm:prSet presAssocID="{EC89E62C-5093-423D-BD80-422C019553D2}" presName="Name8" presStyleCnt="0"/>
      <dgm:spPr/>
    </dgm:pt>
    <dgm:pt modelId="{F6D2239D-04D4-4D04-9B24-CBC470E079D1}" type="pres">
      <dgm:prSet presAssocID="{EC89E62C-5093-423D-BD80-422C019553D2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B59B7A1-D742-432E-86F4-E31F0025716F}" type="pres">
      <dgm:prSet presAssocID="{EC89E62C-5093-423D-BD80-422C019553D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11465A93-8EA7-498F-A527-151D91E2ED97}" type="pres">
      <dgm:prSet presAssocID="{A72CFE32-AAF1-4EAC-A345-6F0B2DDA160A}" presName="Name8" presStyleCnt="0"/>
      <dgm:spPr/>
    </dgm:pt>
    <dgm:pt modelId="{2D5895AA-373A-400D-964B-9BFB013EE985}" type="pres">
      <dgm:prSet presAssocID="{A72CFE32-AAF1-4EAC-A345-6F0B2DDA160A}" presName="level" presStyleLbl="node1" presStyleIdx="2" presStyleCnt="3" custLinFactNeighborX="7143" custLinFactNeighborY="69887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280A937-5E57-465A-BD2A-96459F27BDDD}" type="pres">
      <dgm:prSet presAssocID="{A72CFE32-AAF1-4EAC-A345-6F0B2DDA160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1C54B02F-B87A-4336-A7BE-E661D3A53014}" type="presOf" srcId="{8FA5C760-F693-4F54-BC82-AA014735865A}" destId="{39614B88-1C80-4EB6-892A-16324AD3CAE8}" srcOrd="1" destOrd="0" presId="urn:microsoft.com/office/officeart/2005/8/layout/pyramid1"/>
    <dgm:cxn modelId="{E9436E85-C745-4D2D-90EB-1874FB33FF3F}" type="presOf" srcId="{EC89E62C-5093-423D-BD80-422C019553D2}" destId="{EB59B7A1-D742-432E-86F4-E31F0025716F}" srcOrd="1" destOrd="0" presId="urn:microsoft.com/office/officeart/2005/8/layout/pyramid1"/>
    <dgm:cxn modelId="{A7F64BFF-EB75-463B-9945-3C7A31CCFA49}" type="presOf" srcId="{8FA5C760-F693-4F54-BC82-AA014735865A}" destId="{51DD0765-2E5D-4220-8C1E-9046A748945B}" srcOrd="0" destOrd="0" presId="urn:microsoft.com/office/officeart/2005/8/layout/pyramid1"/>
    <dgm:cxn modelId="{59354093-5C20-422D-B56F-BFD62A7EF8E5}" srcId="{A1EEE340-3340-4167-AD7C-F16CC744185C}" destId="{8FA5C760-F693-4F54-BC82-AA014735865A}" srcOrd="0" destOrd="0" parTransId="{33F0D36F-7094-43AD-8181-02811311B892}" sibTransId="{031643B3-6BE3-4B89-AC48-E409CA97204F}"/>
    <dgm:cxn modelId="{1EE8FABE-09DB-4F14-AC06-15A677ECA841}" type="presOf" srcId="{A1EEE340-3340-4167-AD7C-F16CC744185C}" destId="{6A632AD2-A411-4FA8-B7CB-B1A089EF63FD}" srcOrd="0" destOrd="0" presId="urn:microsoft.com/office/officeart/2005/8/layout/pyramid1"/>
    <dgm:cxn modelId="{CF9EC7FB-AA9B-4D14-A4B0-28FF9AD66A40}" srcId="{A1EEE340-3340-4167-AD7C-F16CC744185C}" destId="{A72CFE32-AAF1-4EAC-A345-6F0B2DDA160A}" srcOrd="2" destOrd="0" parTransId="{B40B9D8E-C43E-4A8B-9902-C8882D35128C}" sibTransId="{2B70550E-413A-4FD3-BA60-FCA174A4F76C}"/>
    <dgm:cxn modelId="{83D3FA06-A91E-4979-9B74-0A0D8E08BCD1}" type="presOf" srcId="{A72CFE32-AAF1-4EAC-A345-6F0B2DDA160A}" destId="{2D5895AA-373A-400D-964B-9BFB013EE985}" srcOrd="0" destOrd="0" presId="urn:microsoft.com/office/officeart/2005/8/layout/pyramid1"/>
    <dgm:cxn modelId="{C58E4D63-507F-458E-9670-446CC699B5DB}" srcId="{A1EEE340-3340-4167-AD7C-F16CC744185C}" destId="{EC89E62C-5093-423D-BD80-422C019553D2}" srcOrd="1" destOrd="0" parTransId="{CC44195E-7CA2-4969-B5FA-0B530718D125}" sibTransId="{9A3BFA5F-2409-411B-BB0E-D97120EBDEA5}"/>
    <dgm:cxn modelId="{706DFEEB-98D0-4D7C-B2B4-F861087FC908}" type="presOf" srcId="{EC89E62C-5093-423D-BD80-422C019553D2}" destId="{F6D2239D-04D4-4D04-9B24-CBC470E079D1}" srcOrd="0" destOrd="0" presId="urn:microsoft.com/office/officeart/2005/8/layout/pyramid1"/>
    <dgm:cxn modelId="{5DBC4586-64DF-4029-AB75-9B7F3C0166C5}" type="presOf" srcId="{A72CFE32-AAF1-4EAC-A345-6F0B2DDA160A}" destId="{2280A937-5E57-465A-BD2A-96459F27BDDD}" srcOrd="1" destOrd="0" presId="urn:microsoft.com/office/officeart/2005/8/layout/pyramid1"/>
    <dgm:cxn modelId="{86D8668B-7D73-4835-88A6-CFC822DC0CC0}" type="presParOf" srcId="{6A632AD2-A411-4FA8-B7CB-B1A089EF63FD}" destId="{C1E91B31-40EE-4EC1-9128-9E66B6F018CC}" srcOrd="0" destOrd="0" presId="urn:microsoft.com/office/officeart/2005/8/layout/pyramid1"/>
    <dgm:cxn modelId="{420D0334-85D1-409C-8ACC-0D2DDDD996DB}" type="presParOf" srcId="{C1E91B31-40EE-4EC1-9128-9E66B6F018CC}" destId="{51DD0765-2E5D-4220-8C1E-9046A748945B}" srcOrd="0" destOrd="0" presId="urn:microsoft.com/office/officeart/2005/8/layout/pyramid1"/>
    <dgm:cxn modelId="{1E10D608-0282-4D50-83B4-6B14EC04DF74}" type="presParOf" srcId="{C1E91B31-40EE-4EC1-9128-9E66B6F018CC}" destId="{39614B88-1C80-4EB6-892A-16324AD3CAE8}" srcOrd="1" destOrd="0" presId="urn:microsoft.com/office/officeart/2005/8/layout/pyramid1"/>
    <dgm:cxn modelId="{8D563684-8C31-4575-9FF0-6D7CB16252CE}" type="presParOf" srcId="{6A632AD2-A411-4FA8-B7CB-B1A089EF63FD}" destId="{CCDBA9E2-BD89-4535-8014-114F7C3E955A}" srcOrd="1" destOrd="0" presId="urn:microsoft.com/office/officeart/2005/8/layout/pyramid1"/>
    <dgm:cxn modelId="{4BDBCA6E-CFA5-4ECF-ADCD-C5F6339F2472}" type="presParOf" srcId="{CCDBA9E2-BD89-4535-8014-114F7C3E955A}" destId="{F6D2239D-04D4-4D04-9B24-CBC470E079D1}" srcOrd="0" destOrd="0" presId="urn:microsoft.com/office/officeart/2005/8/layout/pyramid1"/>
    <dgm:cxn modelId="{76B23390-5A4C-4543-B54A-8457C02F39D1}" type="presParOf" srcId="{CCDBA9E2-BD89-4535-8014-114F7C3E955A}" destId="{EB59B7A1-D742-432E-86F4-E31F0025716F}" srcOrd="1" destOrd="0" presId="urn:microsoft.com/office/officeart/2005/8/layout/pyramid1"/>
    <dgm:cxn modelId="{5C2C503F-1790-40D4-B2FC-9697F10E2160}" type="presParOf" srcId="{6A632AD2-A411-4FA8-B7CB-B1A089EF63FD}" destId="{11465A93-8EA7-498F-A527-151D91E2ED97}" srcOrd="2" destOrd="0" presId="urn:microsoft.com/office/officeart/2005/8/layout/pyramid1"/>
    <dgm:cxn modelId="{B425DF87-6C94-449F-BFE7-28EBEA093239}" type="presParOf" srcId="{11465A93-8EA7-498F-A527-151D91E2ED97}" destId="{2D5895AA-373A-400D-964B-9BFB013EE985}" srcOrd="0" destOrd="0" presId="urn:microsoft.com/office/officeart/2005/8/layout/pyramid1"/>
    <dgm:cxn modelId="{B9F72935-E015-480A-AF46-7073C40A5787}" type="presParOf" srcId="{11465A93-8EA7-498F-A527-151D91E2ED97}" destId="{2280A937-5E57-465A-BD2A-96459F27BDD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D0765-2E5D-4220-8C1E-9046A748945B}">
      <dsp:nvSpPr>
        <dsp:cNvPr id="0" name=""/>
        <dsp:cNvSpPr/>
      </dsp:nvSpPr>
      <dsp:spPr>
        <a:xfrm>
          <a:off x="1001306" y="0"/>
          <a:ext cx="1023114" cy="1467050"/>
        </a:xfrm>
        <a:prstGeom prst="trapezoid">
          <a:avLst>
            <a:gd name="adj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/>
            <a:t>Comisión Nacional de Censo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400" b="1" kern="1200" dirty="0" smtClean="0"/>
        </a:p>
      </dsp:txBody>
      <dsp:txXfrm>
        <a:off x="1001306" y="0"/>
        <a:ext cx="1023114" cy="1467050"/>
      </dsp:txXfrm>
    </dsp:sp>
    <dsp:sp modelId="{F6D2239D-04D4-4D04-9B24-CBC470E079D1}">
      <dsp:nvSpPr>
        <dsp:cNvPr id="0" name=""/>
        <dsp:cNvSpPr/>
      </dsp:nvSpPr>
      <dsp:spPr>
        <a:xfrm>
          <a:off x="500305" y="1467050"/>
          <a:ext cx="2023725" cy="1434782"/>
        </a:xfrm>
        <a:prstGeom prst="trapezoid">
          <a:avLst>
            <a:gd name="adj" fmla="val 3487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bg2"/>
              </a:solidFill>
            </a:rPr>
            <a:t>Comisiones Regionales de Censo (15)</a:t>
          </a:r>
          <a:endParaRPr lang="es-CL" sz="1600" b="1" kern="1200" dirty="0">
            <a:solidFill>
              <a:schemeClr val="bg2"/>
            </a:solidFill>
          </a:endParaRPr>
        </a:p>
      </dsp:txBody>
      <dsp:txXfrm>
        <a:off x="854457" y="1467050"/>
        <a:ext cx="1315421" cy="1434782"/>
      </dsp:txXfrm>
    </dsp:sp>
    <dsp:sp modelId="{2D5895AA-373A-400D-964B-9BFB013EE985}">
      <dsp:nvSpPr>
        <dsp:cNvPr id="0" name=""/>
        <dsp:cNvSpPr/>
      </dsp:nvSpPr>
      <dsp:spPr>
        <a:xfrm>
          <a:off x="0" y="2901833"/>
          <a:ext cx="3024336" cy="1434782"/>
        </a:xfrm>
        <a:prstGeom prst="trapezoid">
          <a:avLst>
            <a:gd name="adj" fmla="val 3487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bg2"/>
              </a:solidFill>
            </a:rPr>
            <a:t>Comisiones Provinciales de Censo (54)</a:t>
          </a:r>
          <a:endParaRPr lang="es-CL" sz="1600" kern="1200" dirty="0">
            <a:solidFill>
              <a:schemeClr val="bg2"/>
            </a:solidFill>
          </a:endParaRPr>
        </a:p>
      </dsp:txBody>
      <dsp:txXfrm>
        <a:off x="529258" y="2901833"/>
        <a:ext cx="1965818" cy="14347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798D3453-150C-4570-9BED-47EEAA1A720D}" type="datetimeFigureOut">
              <a:rPr lang="es-ES"/>
              <a:pPr/>
              <a:t>06/11/2016</a:t>
            </a:fld>
            <a:endParaRPr lang="es-ES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813E858-CE6E-42E7-8F2E-BD42AF04E697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2505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F284F4CE-3F5B-478C-8221-2EC5790924A5}" type="datetimeFigureOut">
              <a:rPr lang="es-ES"/>
              <a:pPr/>
              <a:t>06/11/2016</a:t>
            </a:fld>
            <a:endParaRPr lang="es-E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1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B897211-065B-40F4-956D-BF966D6A3C74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92492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454150" y="1181100"/>
            <a:ext cx="4248150" cy="318611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619D-006A-4BA2-91BF-153CF0A024F9}" type="slidenum">
              <a:rPr lang="es-CL" smtClean="0">
                <a:solidFill>
                  <a:prstClr val="black"/>
                </a:solidFill>
              </a:rPr>
              <a:pPr/>
              <a:t>4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742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454150" y="1181100"/>
            <a:ext cx="4248150" cy="318611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619D-006A-4BA2-91BF-153CF0A024F9}" type="slidenum">
              <a:rPr lang="es-CL" smtClean="0">
                <a:solidFill>
                  <a:prstClr val="black"/>
                </a:solidFill>
              </a:rPr>
              <a:pPr/>
              <a:t>5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43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454150" y="1181100"/>
            <a:ext cx="4248150" cy="318611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619D-006A-4BA2-91BF-153CF0A024F9}" type="slidenum">
              <a:rPr lang="es-CL" smtClean="0">
                <a:solidFill>
                  <a:prstClr val="black"/>
                </a:solidFill>
              </a:rPr>
              <a:pPr/>
              <a:t>6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01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454150" y="1181100"/>
            <a:ext cx="4248150" cy="318611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619D-006A-4BA2-91BF-153CF0A024F9}" type="slidenum">
              <a:rPr lang="es-CL" smtClean="0">
                <a:solidFill>
                  <a:prstClr val="black"/>
                </a:solidFill>
              </a:rPr>
              <a:pPr/>
              <a:t>7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190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15A9C-E86E-EA4A-82A5-28A0689B4F7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4825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30EA8-D393-4896-A397-51810A3CF586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2C91-C27C-4B68-AFA1-A4D59B6F3069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53136-A40C-4D36-9E6A-5E955CE99192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B8032-EB77-479D-88C9-1886FB596D6E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2F291-E249-4033-909B-F3ED7BE87B25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EB277-09F6-4007-AC72-D2AECB469FB5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B30E7-FD64-4987-8293-4D6AA3186B5B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4F029-DBC1-462F-A75F-AFA60A9A61A3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CF328-D183-48CF-9448-5809DF03DA48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CB91-F39F-4A0D-A09A-2A122D4A05CC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18E9F-0F71-49DE-9A31-EE9796F71F84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3BD47-B387-4FEB-9E14-99A6D554B9E8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B7428-3D1D-4884-85ED-CC572DF251F3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7DA53-78CE-4738-8BD3-629E5BFB3F47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303C8-C20C-4D6D-9028-0B4A34787974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D28A3-25B3-4244-9ED0-AF48E4D317DA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5D8CA-846D-4F99-ADC4-5F24758F4B22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FF5A6-AF70-4047-B76D-464DEED520D8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101B9-8EDF-4524-92F8-177244B4AA4F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24759-D565-4901-9690-2D150327C148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499EE-A0DF-4519-BC38-FB727A8DB4E4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B14A8-40C5-4C9B-9EF5-1FCCB305C3E7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74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L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00086D-B150-4068-A6EF-00EFFB5434A0}" type="datetimeFigureOut">
              <a:rPr lang="es-CL"/>
              <a:pPr>
                <a:defRPr/>
              </a:pPr>
              <a:t>06-11-2016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3EB49D-97AA-4674-BF6E-59481DB0326A}" type="slidenum">
              <a:rPr lang="es-CL"/>
              <a:pPr>
                <a:defRPr/>
              </a:pPr>
              <a:t>‹Nº›</a:t>
            </a:fld>
            <a:endParaRPr lang="es-C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87" y="0"/>
            <a:ext cx="9159587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429376" y="2348345"/>
            <a:ext cx="2291195" cy="175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35" y="980728"/>
            <a:ext cx="4986460" cy="299529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746424" y="426027"/>
            <a:ext cx="1059872" cy="841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CuadroTexto"/>
          <p:cNvSpPr txBox="1"/>
          <p:nvPr/>
        </p:nvSpPr>
        <p:spPr>
          <a:xfrm>
            <a:off x="837230" y="4293169"/>
            <a:ext cx="827448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000" b="1" dirty="0" smtClean="0">
                <a:solidFill>
                  <a:srgbClr val="002060"/>
                </a:solidFill>
                <a:latin typeface="+mj-lt"/>
              </a:rPr>
              <a:t>Censo 2017: Un Desafío País</a:t>
            </a:r>
            <a:endParaRPr lang="es-CL" sz="2400" b="1" dirty="0" smtClean="0">
              <a:solidFill>
                <a:srgbClr val="002060"/>
              </a:solidFill>
              <a:latin typeface="+mj-lt"/>
            </a:endParaRPr>
          </a:p>
          <a:p>
            <a:pPr algn="ctr"/>
            <a:endParaRPr lang="es-CL" sz="2800" b="1" dirty="0" smtClean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es-CL" dirty="0" smtClean="0">
                <a:solidFill>
                  <a:srgbClr val="002060"/>
                </a:solidFill>
                <a:latin typeface="+mj-lt"/>
              </a:rPr>
              <a:t>Octubre 2016</a:t>
            </a:r>
            <a:endParaRPr lang="es-CL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5098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187450" y="476250"/>
            <a:ext cx="5688013" cy="4953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s-CL" sz="3600" b="1" dirty="0" smtClean="0">
                <a:solidFill>
                  <a:schemeClr val="bg1"/>
                </a:solidFill>
                <a:latin typeface="+mn-lt"/>
              </a:rPr>
              <a:t>  ETAPA PRECENSO: 2016</a:t>
            </a:r>
            <a:endParaRPr lang="es-CL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971550" y="655638"/>
            <a:ext cx="149225" cy="147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 dirty="0"/>
          </a:p>
        </p:txBody>
      </p:sp>
      <p:pic>
        <p:nvPicPr>
          <p:cNvPr id="37895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57"/>
          <a:stretch>
            <a:fillRect/>
          </a:stretch>
        </p:blipFill>
        <p:spPr bwMode="auto">
          <a:xfrm>
            <a:off x="3175" y="0"/>
            <a:ext cx="9140825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7 Título"/>
          <p:cNvSpPr txBox="1">
            <a:spLocks/>
          </p:cNvSpPr>
          <p:nvPr/>
        </p:nvSpPr>
        <p:spPr bwMode="auto">
          <a:xfrm>
            <a:off x="395536" y="258763"/>
            <a:ext cx="684076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CL" b="1" dirty="0" smtClean="0">
                <a:solidFill>
                  <a:schemeClr val="bg1"/>
                </a:solidFill>
                <a:latin typeface="Calibri" pitchFamily="34" charset="0"/>
              </a:rPr>
              <a:t>Pre-Censo en terreno: Feb-Sept. 2016</a:t>
            </a:r>
            <a:endParaRPr lang="es-CL" altLang="es-CL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20316" y="1143001"/>
            <a:ext cx="8772164" cy="60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600" b="1" dirty="0" smtClean="0">
                <a:solidFill>
                  <a:srgbClr val="002060"/>
                </a:solidFill>
                <a:latin typeface="+mn-lt"/>
                <a:cs typeface="gobCL"/>
              </a:rPr>
              <a:t>Un </a:t>
            </a:r>
            <a:r>
              <a:rPr lang="es-ES" sz="2600" b="1" dirty="0" smtClean="0">
                <a:solidFill>
                  <a:srgbClr val="0070C0"/>
                </a:solidFill>
                <a:latin typeface="+mn-lt"/>
                <a:cs typeface="gobCL"/>
              </a:rPr>
              <a:t>buen PreCenso </a:t>
            </a:r>
            <a:r>
              <a:rPr lang="es-ES" sz="2600" b="1" dirty="0" smtClean="0">
                <a:solidFill>
                  <a:srgbClr val="002060"/>
                </a:solidFill>
                <a:latin typeface="+mn-lt"/>
                <a:cs typeface="gobCL"/>
              </a:rPr>
              <a:t>aumenta las </a:t>
            </a:r>
            <a:r>
              <a:rPr lang="es-ES" sz="2600" dirty="0" smtClean="0">
                <a:solidFill>
                  <a:srgbClr val="002060"/>
                </a:solidFill>
                <a:latin typeface="+mn-lt"/>
                <a:cs typeface="gobCL"/>
              </a:rPr>
              <a:t>probabilidades de un </a:t>
            </a:r>
            <a:r>
              <a:rPr lang="es-ES" sz="2600" b="1" dirty="0" smtClean="0">
                <a:solidFill>
                  <a:srgbClr val="0070C0"/>
                </a:solidFill>
                <a:latin typeface="+mn-lt"/>
                <a:cs typeface="gobCL"/>
              </a:rPr>
              <a:t>buen Censo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es-ES" sz="2000" dirty="0">
              <a:solidFill>
                <a:srgbClr val="002060"/>
              </a:solidFill>
              <a:latin typeface="+mn-lt"/>
              <a:cs typeface="gobCL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182809" y="4293096"/>
            <a:ext cx="3697293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3232"/>
            <a:endParaRPr lang="es-CL" sz="1404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defTabSz="713232">
              <a:buFont typeface="Arial" panose="020B0604020202020204" pitchFamily="34" charset="0"/>
              <a:buChar char="•"/>
            </a:pPr>
            <a:endParaRPr lang="es-CL" sz="1404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defTabSz="713232">
              <a:buFont typeface="Arial" panose="020B0604020202020204" pitchFamily="34" charset="0"/>
              <a:buChar char="•"/>
            </a:pPr>
            <a:endParaRPr lang="es-CL" sz="1404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defTabSz="713232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CL" sz="1404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9"/>
          <a:stretch/>
        </p:blipFill>
        <p:spPr bwMode="auto">
          <a:xfrm>
            <a:off x="3419872" y="1556792"/>
            <a:ext cx="5607993" cy="503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37045" y="1777453"/>
            <a:ext cx="288093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CL" sz="1600" dirty="0">
                <a:solidFill>
                  <a:srgbClr val="002060"/>
                </a:solidFill>
                <a:latin typeface="+mn-lt"/>
              </a:rPr>
              <a:t>La información levantada en </a:t>
            </a:r>
            <a:r>
              <a:rPr lang="es-CL" sz="1600" b="1" dirty="0">
                <a:solidFill>
                  <a:srgbClr val="002060"/>
                </a:solidFill>
                <a:latin typeface="+mn-lt"/>
              </a:rPr>
              <a:t>Precenso</a:t>
            </a:r>
            <a:r>
              <a:rPr lang="es-CL" sz="1600" dirty="0">
                <a:solidFill>
                  <a:srgbClr val="002060"/>
                </a:solidFill>
                <a:latin typeface="+mn-lt"/>
              </a:rPr>
              <a:t> sirve de </a:t>
            </a:r>
            <a:r>
              <a:rPr lang="es-CL" sz="1600" b="1" u="sng" dirty="0">
                <a:solidFill>
                  <a:srgbClr val="0070C0"/>
                </a:solidFill>
                <a:latin typeface="+mn-lt"/>
              </a:rPr>
              <a:t>insumo para planificar </a:t>
            </a:r>
            <a:r>
              <a:rPr lang="es-CL" sz="1600" b="1" dirty="0">
                <a:solidFill>
                  <a:srgbClr val="002060"/>
                </a:solidFill>
                <a:latin typeface="+mn-lt"/>
              </a:rPr>
              <a:t>el Censo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CL" sz="1600" dirty="0">
                <a:solidFill>
                  <a:srgbClr val="002060"/>
                </a:solidFill>
                <a:latin typeface="+mn-lt"/>
              </a:rPr>
              <a:t>Se </a:t>
            </a:r>
            <a:r>
              <a:rPr lang="es-CL" sz="1600" dirty="0" smtClean="0">
                <a:solidFill>
                  <a:srgbClr val="002060"/>
                </a:solidFill>
                <a:latin typeface="+mn-lt"/>
              </a:rPr>
              <a:t>actualiza </a:t>
            </a:r>
            <a:r>
              <a:rPr lang="es-CL" sz="1600" dirty="0">
                <a:solidFill>
                  <a:srgbClr val="002060"/>
                </a:solidFill>
                <a:latin typeface="+mn-lt"/>
              </a:rPr>
              <a:t>la </a:t>
            </a:r>
            <a:r>
              <a:rPr lang="es-CL" sz="1600" b="1" dirty="0" smtClean="0">
                <a:solidFill>
                  <a:srgbClr val="0070C0"/>
                </a:solidFill>
                <a:latin typeface="+mn-lt"/>
              </a:rPr>
              <a:t>cartografía</a:t>
            </a:r>
            <a:endParaRPr lang="es-CL" sz="1600" dirty="0">
              <a:solidFill>
                <a:srgbClr val="0070C0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L" sz="1600" dirty="0">
                <a:solidFill>
                  <a:srgbClr val="002060"/>
                </a:solidFill>
                <a:latin typeface="+mn-lt"/>
              </a:rPr>
              <a:t>Permite </a:t>
            </a:r>
            <a:r>
              <a:rPr lang="es-CL" sz="1600" b="1" dirty="0">
                <a:solidFill>
                  <a:srgbClr val="0070C0"/>
                </a:solidFill>
                <a:latin typeface="+mn-lt"/>
              </a:rPr>
              <a:t>definir los sectores de empadronamiento </a:t>
            </a:r>
            <a:r>
              <a:rPr lang="es-CL" sz="1600" dirty="0">
                <a:solidFill>
                  <a:srgbClr val="002060"/>
                </a:solidFill>
                <a:latin typeface="+mn-lt"/>
              </a:rPr>
              <a:t>que tendrán los censistas (</a:t>
            </a:r>
            <a:r>
              <a:rPr lang="es-CL" sz="1600" b="1" dirty="0">
                <a:solidFill>
                  <a:srgbClr val="0070C0"/>
                </a:solidFill>
                <a:latin typeface="+mn-lt"/>
              </a:rPr>
              <a:t>sectorizar</a:t>
            </a:r>
            <a:r>
              <a:rPr lang="es-CL" sz="1600" dirty="0">
                <a:solidFill>
                  <a:srgbClr val="002060"/>
                </a:solidFill>
                <a:latin typeface="+mn-lt"/>
              </a:rPr>
              <a:t>), los </a:t>
            </a:r>
            <a:r>
              <a:rPr lang="es-CL" sz="1600" b="1" dirty="0">
                <a:solidFill>
                  <a:srgbClr val="002060"/>
                </a:solidFill>
                <a:latin typeface="+mn-lt"/>
              </a:rPr>
              <a:t>materiales</a:t>
            </a:r>
            <a:r>
              <a:rPr lang="es-CL" sz="1600" dirty="0">
                <a:solidFill>
                  <a:srgbClr val="002060"/>
                </a:solidFill>
                <a:latin typeface="+mn-lt"/>
              </a:rPr>
              <a:t> que requerirán </a:t>
            </a:r>
            <a:r>
              <a:rPr lang="es-CL" sz="1600" dirty="0" smtClean="0">
                <a:solidFill>
                  <a:srgbClr val="002060"/>
                </a:solidFill>
                <a:latin typeface="+mn-lt"/>
              </a:rPr>
              <a:t>(mapas actualizados, F1) y </a:t>
            </a:r>
            <a:r>
              <a:rPr lang="es-CL" sz="1600" dirty="0">
                <a:solidFill>
                  <a:srgbClr val="002060"/>
                </a:solidFill>
                <a:latin typeface="+mn-lt"/>
              </a:rPr>
              <a:t>los </a:t>
            </a:r>
            <a:r>
              <a:rPr lang="es-CL" sz="1600" b="1" dirty="0">
                <a:solidFill>
                  <a:srgbClr val="002060"/>
                </a:solidFill>
                <a:latin typeface="+mn-lt"/>
              </a:rPr>
              <a:t>aspectos logísticos </a:t>
            </a:r>
            <a:r>
              <a:rPr lang="es-CL" sz="1600" dirty="0">
                <a:solidFill>
                  <a:srgbClr val="002060"/>
                </a:solidFill>
                <a:latin typeface="+mn-lt"/>
              </a:rPr>
              <a:t>a </a:t>
            </a:r>
            <a:r>
              <a:rPr lang="es-CL" sz="1600" dirty="0" smtClean="0">
                <a:solidFill>
                  <a:srgbClr val="002060"/>
                </a:solidFill>
                <a:latin typeface="+mn-lt"/>
              </a:rPr>
              <a:t>considerar.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CL" sz="16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CL" sz="1600" dirty="0" smtClean="0">
              <a:solidFill>
                <a:srgbClr val="002060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L" sz="1600" b="1" dirty="0" smtClean="0">
                <a:solidFill>
                  <a:srgbClr val="002060"/>
                </a:solidFill>
                <a:latin typeface="+mn-lt"/>
              </a:rPr>
              <a:t>Permite</a:t>
            </a:r>
            <a:r>
              <a:rPr lang="es-CL" sz="16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s-CL" sz="1600" b="1" dirty="0" smtClean="0">
                <a:solidFill>
                  <a:srgbClr val="FF0000"/>
                </a:solidFill>
                <a:latin typeface="+mn-lt"/>
              </a:rPr>
              <a:t>estimar el Nro. final de censistas </a:t>
            </a:r>
            <a:r>
              <a:rPr lang="es-CL" sz="1600" b="1" dirty="0" smtClean="0">
                <a:solidFill>
                  <a:srgbClr val="002060"/>
                </a:solidFill>
                <a:latin typeface="+mn-lt"/>
              </a:rPr>
              <a:t>que se necesitarán</a:t>
            </a:r>
            <a:endParaRPr lang="es-CL" sz="1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491880" y="6129729"/>
            <a:ext cx="3583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 smtClean="0">
                <a:solidFill>
                  <a:srgbClr val="002060"/>
                </a:solidFill>
                <a:latin typeface="+mn-lt"/>
              </a:rPr>
              <a:t>% de viviendas levantadas (</a:t>
            </a:r>
            <a:r>
              <a:rPr lang="es-CL" sz="1600" b="1" dirty="0">
                <a:solidFill>
                  <a:srgbClr val="002060"/>
                </a:solidFill>
                <a:latin typeface="+mn-lt"/>
              </a:rPr>
              <a:t>al </a:t>
            </a:r>
            <a:r>
              <a:rPr lang="es-CL" sz="1600" b="1" dirty="0" smtClean="0">
                <a:solidFill>
                  <a:srgbClr val="002060"/>
                </a:solidFill>
                <a:latin typeface="+mn-lt"/>
              </a:rPr>
              <a:t>3 </a:t>
            </a:r>
            <a:r>
              <a:rPr lang="es-CL" sz="1600" b="1" dirty="0">
                <a:solidFill>
                  <a:srgbClr val="002060"/>
                </a:solidFill>
                <a:latin typeface="+mn-lt"/>
              </a:rPr>
              <a:t>de </a:t>
            </a:r>
            <a:r>
              <a:rPr lang="es-CL" sz="1600" b="1" dirty="0" smtClean="0">
                <a:solidFill>
                  <a:srgbClr val="002060"/>
                </a:solidFill>
                <a:latin typeface="+mn-lt"/>
              </a:rPr>
              <a:t>Octubre </a:t>
            </a:r>
            <a:r>
              <a:rPr lang="es-CL" sz="1600" b="1" dirty="0">
                <a:solidFill>
                  <a:srgbClr val="002060"/>
                </a:solidFill>
                <a:latin typeface="+mn-lt"/>
              </a:rPr>
              <a:t>2016</a:t>
            </a:r>
            <a:r>
              <a:rPr lang="es-CL" sz="1600" b="1" dirty="0" smtClean="0">
                <a:solidFill>
                  <a:srgbClr val="002060"/>
                </a:solidFill>
                <a:latin typeface="+mn-lt"/>
              </a:rPr>
              <a:t>)         </a:t>
            </a:r>
            <a:r>
              <a:rPr lang="es-CL" sz="1600" b="1" dirty="0" smtClean="0">
                <a:solidFill>
                  <a:srgbClr val="FF0000"/>
                </a:solidFill>
                <a:latin typeface="+mn-lt"/>
              </a:rPr>
              <a:t>+6.400.000 viviendas</a:t>
            </a:r>
            <a:endParaRPr lang="es-CL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456827" y="4941168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110%      107%</a:t>
            </a:r>
            <a:endParaRPr lang="es-CL" sz="12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434344" y="4210315"/>
            <a:ext cx="1963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109%  107%  108%  109%     </a:t>
            </a:r>
            <a:endParaRPr lang="es-CL" sz="12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8363319" y="5520062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108%</a:t>
            </a:r>
            <a:endParaRPr lang="es-CL" sz="12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369044" y="2180667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chemeClr val="accent2"/>
                </a:solidFill>
                <a:latin typeface="+mn-lt"/>
              </a:rPr>
              <a:t>110%</a:t>
            </a:r>
            <a:endParaRPr lang="es-CL" sz="12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778130" y="5008131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chemeClr val="accent2"/>
                </a:solidFill>
                <a:latin typeface="+mn-lt"/>
              </a:rPr>
              <a:t>109%</a:t>
            </a:r>
            <a:endParaRPr lang="es-CL" sz="12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6200517" y="3652467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chemeClr val="accent2"/>
                </a:solidFill>
                <a:latin typeface="+mn-lt"/>
              </a:rPr>
              <a:t>111%</a:t>
            </a:r>
            <a:endParaRPr lang="es-CL" sz="12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879120" y="1811341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rgbClr val="FFC000"/>
                </a:solidFill>
                <a:latin typeface="+mn-lt"/>
              </a:rPr>
              <a:t>107%</a:t>
            </a:r>
            <a:endParaRPr lang="es-CL" sz="12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3622369" y="4074095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rgbClr val="FFC000"/>
                </a:solidFill>
                <a:latin typeface="+mn-lt"/>
              </a:rPr>
              <a:t>112%</a:t>
            </a:r>
            <a:endParaRPr lang="es-CL" sz="12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240139" y="4727321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rgbClr val="FFC000"/>
                </a:solidFill>
                <a:latin typeface="+mn-lt"/>
              </a:rPr>
              <a:t>114%</a:t>
            </a:r>
            <a:endParaRPr lang="es-CL" sz="12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292080" y="2874526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rgbClr val="00B050"/>
                </a:solidFill>
                <a:latin typeface="+mn-lt"/>
              </a:rPr>
              <a:t>117%</a:t>
            </a:r>
            <a:endParaRPr lang="es-CL" sz="12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6542935" y="3281397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>
                <a:solidFill>
                  <a:srgbClr val="00B050"/>
                </a:solidFill>
                <a:latin typeface="+mn-lt"/>
              </a:rPr>
              <a:t>106%</a:t>
            </a:r>
            <a:endParaRPr lang="es-CL" sz="12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5" name="Flecha abajo 4"/>
          <p:cNvSpPr/>
          <p:nvPr/>
        </p:nvSpPr>
        <p:spPr>
          <a:xfrm>
            <a:off x="1046162" y="5139116"/>
            <a:ext cx="570905" cy="36004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Flecha derecha 2"/>
          <p:cNvSpPr/>
          <p:nvPr/>
        </p:nvSpPr>
        <p:spPr>
          <a:xfrm>
            <a:off x="4901562" y="6453336"/>
            <a:ext cx="246502" cy="1380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5439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5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0536" y="1700808"/>
            <a:ext cx="755588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Arial" panose="020B0604020202020204" pitchFamily="34" charset="0"/>
              </a:rPr>
              <a:t>Censo </a:t>
            </a:r>
            <a:r>
              <a:rPr lang="es-MX" sz="2800" b="1" spc="-113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Arial" panose="020B0604020202020204" pitchFamily="34" charset="0"/>
              </a:rPr>
              <a:t>2017: </a:t>
            </a:r>
            <a:r>
              <a:rPr lang="es-MX" sz="2800" b="1" spc="-113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Arial" panose="020B0604020202020204" pitchFamily="34" charset="0"/>
              </a:rPr>
              <a:t>Características básicas, Gobernabilidad, Etapas del Censo</a:t>
            </a:r>
          </a:p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Arial" panose="020B0604020202020204" pitchFamily="34" charset="0"/>
              </a:rPr>
              <a:t>Precenso 2016: características y estado de avance</a:t>
            </a:r>
          </a:p>
          <a:p>
            <a:pPr marL="385763" indent="-385763">
              <a:spcAft>
                <a:spcPts val="1800"/>
              </a:spcAft>
              <a:buFont typeface="+mj-lt"/>
              <a:buAutoNum type="arabicPeriod"/>
            </a:pPr>
            <a:r>
              <a:rPr lang="es-MX" sz="3200" b="1" spc="-113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Desafíos 2016 y reclutamiento (2016-2017)</a:t>
            </a:r>
          </a:p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 startAt="4"/>
            </a:pPr>
            <a:endParaRPr lang="es-CL" sz="2800" b="1" spc="-113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Recortar rectángulo de esquina del mismo lado 5"/>
          <p:cNvSpPr/>
          <p:nvPr/>
        </p:nvSpPr>
        <p:spPr>
          <a:xfrm rot="5400000">
            <a:off x="3379787" y="-3136630"/>
            <a:ext cx="800247" cy="7200801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4000" b="1" dirty="0" smtClean="0"/>
              <a:t>Agenda</a:t>
            </a:r>
            <a:endParaRPr lang="es-CL" sz="4000" b="1" dirty="0"/>
          </a:p>
        </p:txBody>
      </p:sp>
    </p:spTree>
    <p:extLst>
      <p:ext uri="{BB962C8B-B14F-4D97-AF65-F5344CB8AC3E}">
        <p14:creationId xmlns:p14="http://schemas.microsoft.com/office/powerpoint/2010/main" val="61470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" y="-2018"/>
            <a:ext cx="9143999" cy="685799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253550" y="1081344"/>
            <a:ext cx="8638929" cy="907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gobCL"/>
              </a:rPr>
              <a:t>Implementación del PreCenso 2016, </a:t>
            </a:r>
            <a:r>
              <a:rPr lang="es-ES" sz="2400" b="1" u="sng" dirty="0">
                <a:solidFill>
                  <a:schemeClr val="tx2">
                    <a:lumMod val="75000"/>
                  </a:schemeClr>
                </a:solidFill>
                <a:latin typeface="+mn-lt"/>
                <a:cs typeface="gobCL"/>
              </a:rPr>
              <a:t>C</a:t>
            </a:r>
            <a:r>
              <a:rPr lang="es-ES" sz="2400" b="1" u="sng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gobCL"/>
              </a:rPr>
              <a:t>ampaña de reclutamiento de voluntarios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gobCL"/>
              </a:rPr>
              <a:t> y </a:t>
            </a:r>
            <a:r>
              <a:rPr lang="es-ES" sz="2400" b="1" u="sng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gobCL"/>
              </a:rPr>
              <a:t>Ensayo Operativo </a:t>
            </a:r>
            <a:r>
              <a:rPr lang="es-ES" sz="2400" b="1" u="sng" dirty="0">
                <a:solidFill>
                  <a:schemeClr val="tx2">
                    <a:lumMod val="75000"/>
                  </a:schemeClr>
                </a:solidFill>
                <a:latin typeface="+mn-lt"/>
                <a:cs typeface="gobCL"/>
              </a:rPr>
              <a:t>G</a:t>
            </a:r>
            <a:r>
              <a:rPr lang="es-ES" sz="2400" b="1" u="sng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gobCL"/>
              </a:rPr>
              <a:t>eneral de Censo</a:t>
            </a:r>
            <a:endParaRPr lang="es-ES" sz="2400" b="1" u="sng" dirty="0">
              <a:solidFill>
                <a:schemeClr val="tx2">
                  <a:lumMod val="75000"/>
                </a:schemeClr>
              </a:solidFill>
              <a:latin typeface="+mn-lt"/>
              <a:cs typeface="gobCL"/>
            </a:endParaRPr>
          </a:p>
        </p:txBody>
      </p:sp>
      <p:cxnSp>
        <p:nvCxnSpPr>
          <p:cNvPr id="11" name="Conector recto 10"/>
          <p:cNvCxnSpPr/>
          <p:nvPr/>
        </p:nvCxnSpPr>
        <p:spPr>
          <a:xfrm flipH="1">
            <a:off x="107504" y="2187370"/>
            <a:ext cx="8928992" cy="21053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4585599" y="526090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CL" sz="2800" b="1" kern="0" dirty="0">
                <a:solidFill>
                  <a:schemeClr val="tx2">
                    <a:lumMod val="75000"/>
                  </a:schemeClr>
                </a:solidFill>
                <a:latin typeface="gobCL"/>
                <a:cs typeface="gobCL"/>
              </a:rPr>
              <a:t>2016</a:t>
            </a:r>
          </a:p>
        </p:txBody>
      </p:sp>
      <p:sp>
        <p:nvSpPr>
          <p:cNvPr id="15" name="2 CuadroTexto"/>
          <p:cNvSpPr txBox="1">
            <a:spLocks noChangeArrowheads="1"/>
          </p:cNvSpPr>
          <p:nvPr/>
        </p:nvSpPr>
        <p:spPr bwMode="auto">
          <a:xfrm>
            <a:off x="253551" y="5041116"/>
            <a:ext cx="6477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F</a:t>
            </a: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eb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16" name="8 CuadroTexto"/>
          <p:cNvSpPr txBox="1">
            <a:spLocks noChangeArrowheads="1"/>
          </p:cNvSpPr>
          <p:nvPr/>
        </p:nvSpPr>
        <p:spPr bwMode="auto">
          <a:xfrm>
            <a:off x="2644310" y="5038350"/>
            <a:ext cx="45480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err="1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M</a:t>
            </a:r>
            <a:r>
              <a:rPr lang="es-ES" altLang="es-CL" sz="1100" dirty="0" err="1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ay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17" name="20 CuadroTexto"/>
          <p:cNvSpPr txBox="1">
            <a:spLocks noChangeArrowheads="1"/>
          </p:cNvSpPr>
          <p:nvPr/>
        </p:nvSpPr>
        <p:spPr bwMode="auto">
          <a:xfrm>
            <a:off x="3531422" y="5038350"/>
            <a:ext cx="42740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Jun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18" name="40 CuadroTexto"/>
          <p:cNvSpPr txBox="1">
            <a:spLocks noChangeArrowheads="1"/>
          </p:cNvSpPr>
          <p:nvPr/>
        </p:nvSpPr>
        <p:spPr bwMode="auto">
          <a:xfrm>
            <a:off x="4352165" y="5028261"/>
            <a:ext cx="46686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Jul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19" name="44 CuadroTexto"/>
          <p:cNvSpPr txBox="1">
            <a:spLocks noChangeArrowheads="1"/>
          </p:cNvSpPr>
          <p:nvPr/>
        </p:nvSpPr>
        <p:spPr bwMode="auto">
          <a:xfrm>
            <a:off x="5092157" y="5039211"/>
            <a:ext cx="4333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err="1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Ago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20" name="45 CuadroTexto"/>
          <p:cNvSpPr txBox="1">
            <a:spLocks noChangeArrowheads="1"/>
          </p:cNvSpPr>
          <p:nvPr/>
        </p:nvSpPr>
        <p:spPr bwMode="auto">
          <a:xfrm>
            <a:off x="5944734" y="5038351"/>
            <a:ext cx="49947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Sept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23" name="57 CuadroTexto"/>
          <p:cNvSpPr txBox="1">
            <a:spLocks noChangeArrowheads="1"/>
          </p:cNvSpPr>
          <p:nvPr/>
        </p:nvSpPr>
        <p:spPr bwMode="auto">
          <a:xfrm>
            <a:off x="6731678" y="5039209"/>
            <a:ext cx="5032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Oct</a:t>
            </a:r>
            <a:endParaRPr lang="es-ES" altLang="es-CL" sz="18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24" name="8 CuadroTexto"/>
          <p:cNvSpPr txBox="1">
            <a:spLocks noChangeArrowheads="1"/>
          </p:cNvSpPr>
          <p:nvPr/>
        </p:nvSpPr>
        <p:spPr bwMode="auto">
          <a:xfrm>
            <a:off x="1023216" y="5032479"/>
            <a:ext cx="547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Mar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25" name="8 CuadroTexto"/>
          <p:cNvSpPr txBox="1">
            <a:spLocks noChangeArrowheads="1"/>
          </p:cNvSpPr>
          <p:nvPr/>
        </p:nvSpPr>
        <p:spPr bwMode="auto">
          <a:xfrm>
            <a:off x="1880091" y="5032479"/>
            <a:ext cx="45458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Abr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26" name="8 CuadroTexto"/>
          <p:cNvSpPr txBox="1">
            <a:spLocks noChangeArrowheads="1"/>
          </p:cNvSpPr>
          <p:nvPr/>
        </p:nvSpPr>
        <p:spPr bwMode="auto">
          <a:xfrm>
            <a:off x="7546335" y="5039209"/>
            <a:ext cx="4698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Nov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27" name="8 CuadroTexto"/>
          <p:cNvSpPr txBox="1">
            <a:spLocks noChangeArrowheads="1"/>
          </p:cNvSpPr>
          <p:nvPr/>
        </p:nvSpPr>
        <p:spPr bwMode="auto">
          <a:xfrm>
            <a:off x="8269954" y="5039209"/>
            <a:ext cx="38939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21596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rgbClr val="21596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21596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21596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21596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L" sz="1100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Dic</a:t>
            </a:r>
            <a:endParaRPr lang="es-ES" altLang="es-CL" sz="1100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30" name="64 Rectángulo"/>
          <p:cNvSpPr/>
          <p:nvPr/>
        </p:nvSpPr>
        <p:spPr>
          <a:xfrm>
            <a:off x="397636" y="2639385"/>
            <a:ext cx="2411609" cy="20574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CL" sz="1100" b="1" dirty="0" smtClean="0">
                <a:solidFill>
                  <a:schemeClr val="tx2"/>
                </a:solidFill>
              </a:rPr>
              <a:t>PRECENSO: </a:t>
            </a:r>
            <a:r>
              <a:rPr lang="es-CL" sz="1100" dirty="0" smtClean="0">
                <a:solidFill>
                  <a:schemeClr val="tx2"/>
                </a:solidFill>
              </a:rPr>
              <a:t>Aysén y Los Lagos</a:t>
            </a:r>
            <a:endParaRPr lang="es-ES" sz="1100" dirty="0">
              <a:solidFill>
                <a:schemeClr val="tx2"/>
              </a:solidFill>
            </a:endParaRPr>
          </a:p>
        </p:txBody>
      </p:sp>
      <p:sp>
        <p:nvSpPr>
          <p:cNvPr id="31" name="67 Rectángulo"/>
          <p:cNvSpPr/>
          <p:nvPr/>
        </p:nvSpPr>
        <p:spPr>
          <a:xfrm>
            <a:off x="1986961" y="3131519"/>
            <a:ext cx="2607596" cy="319763"/>
          </a:xfrm>
          <a:prstGeom prst="rect">
            <a:avLst/>
          </a:prstGeom>
          <a:solidFill>
            <a:srgbClr val="EDF2C0"/>
          </a:solidFill>
          <a:ln>
            <a:solidFill>
              <a:srgbClr val="EDF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es-CL" sz="1100" b="1" dirty="0" smtClean="0">
                <a:solidFill>
                  <a:srgbClr val="1F497D"/>
                </a:solidFill>
              </a:rPr>
              <a:t>PRECENSO: </a:t>
            </a:r>
            <a:r>
              <a:rPr lang="es-CL" sz="1100" dirty="0" smtClean="0">
                <a:solidFill>
                  <a:srgbClr val="1F497D"/>
                </a:solidFill>
              </a:rPr>
              <a:t>Tarapacá, Valparaíso, O’Higgins</a:t>
            </a:r>
            <a:endParaRPr lang="es-ES" sz="1100" dirty="0">
              <a:solidFill>
                <a:srgbClr val="1F497D"/>
              </a:solidFill>
            </a:endParaRPr>
          </a:p>
        </p:txBody>
      </p:sp>
      <p:sp>
        <p:nvSpPr>
          <p:cNvPr id="32" name="73 Rectángulo"/>
          <p:cNvSpPr/>
          <p:nvPr/>
        </p:nvSpPr>
        <p:spPr>
          <a:xfrm>
            <a:off x="3630622" y="3717789"/>
            <a:ext cx="3188474" cy="26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CL" sz="11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PRECENSO: </a:t>
            </a:r>
            <a:r>
              <a:rPr lang="es-CL" sz="11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Atacama y</a:t>
            </a:r>
          </a:p>
          <a:p>
            <a:pPr algn="ctr">
              <a:lnSpc>
                <a:spcPct val="80000"/>
              </a:lnSpc>
              <a:defRPr/>
            </a:pPr>
            <a:r>
              <a:rPr lang="es-ES" sz="1100" b="1" dirty="0" smtClean="0">
                <a:solidFill>
                  <a:srgbClr val="FF0000"/>
                </a:solidFill>
                <a:latin typeface="+mj-lt"/>
              </a:rPr>
              <a:t>Metropolitana</a:t>
            </a:r>
            <a:endParaRPr lang="es-ES" sz="11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45 Rectángulo"/>
          <p:cNvSpPr/>
          <p:nvPr/>
        </p:nvSpPr>
        <p:spPr>
          <a:xfrm>
            <a:off x="5308851" y="2934768"/>
            <a:ext cx="3835148" cy="364909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1000">
                <a:srgbClr val="FF0000"/>
              </a:gs>
              <a:gs pos="78000">
                <a:schemeClr val="accent1">
                  <a:tint val="23500"/>
                  <a:satMod val="16000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L" sz="1000" b="1" dirty="0" smtClean="0">
                <a:solidFill>
                  <a:schemeClr val="tx2">
                    <a:lumMod val="75000"/>
                  </a:schemeClr>
                </a:solidFill>
                <a:latin typeface="gobCL" pitchFamily="50" charset="0"/>
              </a:rPr>
              <a:t>CAMPAÑA CENSO VOLUNTARIADO</a:t>
            </a:r>
            <a:endParaRPr lang="es-ES" sz="1000" b="1" dirty="0">
              <a:solidFill>
                <a:schemeClr val="tx2">
                  <a:lumMod val="75000"/>
                </a:schemeClr>
              </a:solidFill>
              <a:latin typeface="gobCL" pitchFamily="50" charset="0"/>
            </a:endParaRPr>
          </a:p>
        </p:txBody>
      </p:sp>
      <p:sp>
        <p:nvSpPr>
          <p:cNvPr id="34" name="73 Rectángulo"/>
          <p:cNvSpPr/>
          <p:nvPr/>
        </p:nvSpPr>
        <p:spPr>
          <a:xfrm>
            <a:off x="7640473" y="3499231"/>
            <a:ext cx="759201" cy="1045277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900" b="1" dirty="0" smtClean="0">
                <a:solidFill>
                  <a:schemeClr val="tx2">
                    <a:lumMod val="75000"/>
                  </a:schemeClr>
                </a:solidFill>
              </a:rPr>
              <a:t>ENSAYO  OPERATIVO GENERAL de CENSO</a:t>
            </a:r>
          </a:p>
          <a:p>
            <a:pPr algn="ctr">
              <a:defRPr/>
            </a:pPr>
            <a:r>
              <a:rPr lang="es-CL" sz="9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CL" sz="900" b="1" dirty="0" smtClean="0">
                <a:solidFill>
                  <a:srgbClr val="FF0000"/>
                </a:solidFill>
              </a:rPr>
              <a:t>6 Nov.</a:t>
            </a:r>
            <a:endParaRPr lang="es-ES" sz="900" b="1" dirty="0">
              <a:solidFill>
                <a:srgbClr val="FF0000"/>
              </a:solidFill>
            </a:endParaRPr>
          </a:p>
        </p:txBody>
      </p:sp>
      <p:cxnSp>
        <p:nvCxnSpPr>
          <p:cNvPr id="5" name="Conector recto de flecha 4"/>
          <p:cNvCxnSpPr/>
          <p:nvPr/>
        </p:nvCxnSpPr>
        <p:spPr>
          <a:xfrm flipV="1">
            <a:off x="107504" y="4801045"/>
            <a:ext cx="9036495" cy="3861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 flipV="1">
            <a:off x="407215" y="2859649"/>
            <a:ext cx="0" cy="1910723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 flipV="1">
            <a:off x="1156760" y="2890323"/>
            <a:ext cx="0" cy="1910722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 flipV="1">
            <a:off x="1972499" y="2960116"/>
            <a:ext cx="0" cy="1910722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42 Rectángulo"/>
          <p:cNvSpPr/>
          <p:nvPr/>
        </p:nvSpPr>
        <p:spPr>
          <a:xfrm>
            <a:off x="1180537" y="2848965"/>
            <a:ext cx="2432640" cy="2479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CL" sz="1100" b="1" dirty="0" smtClean="0">
                <a:solidFill>
                  <a:srgbClr val="1F497D"/>
                </a:solidFill>
              </a:rPr>
              <a:t>PRECENSO: </a:t>
            </a:r>
            <a:r>
              <a:rPr lang="es-CL" sz="1100" dirty="0" smtClean="0">
                <a:solidFill>
                  <a:srgbClr val="1F497D"/>
                </a:solidFill>
              </a:rPr>
              <a:t>Biobío, La Araucanía,  Los Ríos, Magallanes  y Maule</a:t>
            </a:r>
            <a:endParaRPr lang="es-ES" sz="1100" dirty="0">
              <a:solidFill>
                <a:srgbClr val="1F497D"/>
              </a:solidFill>
            </a:endParaRPr>
          </a:p>
        </p:txBody>
      </p:sp>
      <p:cxnSp>
        <p:nvCxnSpPr>
          <p:cNvPr id="61" name="Conector recto 60"/>
          <p:cNvCxnSpPr/>
          <p:nvPr/>
        </p:nvCxnSpPr>
        <p:spPr>
          <a:xfrm flipV="1">
            <a:off x="3640540" y="3832121"/>
            <a:ext cx="0" cy="1038717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48 Rectángulo"/>
          <p:cNvSpPr/>
          <p:nvPr/>
        </p:nvSpPr>
        <p:spPr>
          <a:xfrm>
            <a:off x="2808967" y="3451281"/>
            <a:ext cx="2504001" cy="262661"/>
          </a:xfrm>
          <a:prstGeom prst="rect">
            <a:avLst/>
          </a:prstGeom>
          <a:solidFill>
            <a:srgbClr val="EDF2C0"/>
          </a:solidFill>
          <a:ln>
            <a:solidFill>
              <a:srgbClr val="EDF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CL" sz="11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PRECENSO </a:t>
            </a:r>
            <a:r>
              <a:rPr lang="es-CL" sz="11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Arica y  Parinacota, Antofagasta y Coquimbo</a:t>
            </a:r>
            <a:endParaRPr lang="es-ES" sz="11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 flipV="1">
            <a:off x="4496861" y="4015600"/>
            <a:ext cx="5982" cy="749055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 flipV="1">
            <a:off x="6020110" y="2890323"/>
            <a:ext cx="0" cy="1910722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/>
          <p:cNvCxnSpPr/>
          <p:nvPr/>
        </p:nvCxnSpPr>
        <p:spPr>
          <a:xfrm flipV="1">
            <a:off x="7668344" y="2890323"/>
            <a:ext cx="0" cy="1910722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/>
          <p:cNvCxnSpPr/>
          <p:nvPr/>
        </p:nvCxnSpPr>
        <p:spPr>
          <a:xfrm flipV="1">
            <a:off x="6819096" y="2812501"/>
            <a:ext cx="0" cy="1988545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/>
          <p:cNvCxnSpPr/>
          <p:nvPr/>
        </p:nvCxnSpPr>
        <p:spPr>
          <a:xfrm flipV="1">
            <a:off x="8329137" y="2851110"/>
            <a:ext cx="0" cy="1988545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Cerrar llave"/>
          <p:cNvSpPr/>
          <p:nvPr/>
        </p:nvSpPr>
        <p:spPr>
          <a:xfrm rot="5400000">
            <a:off x="3167874" y="2787039"/>
            <a:ext cx="218063" cy="5758540"/>
          </a:xfrm>
          <a:prstGeom prst="rightBrac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CuadroTexto"/>
          <p:cNvSpPr txBox="1"/>
          <p:nvPr/>
        </p:nvSpPr>
        <p:spPr>
          <a:xfrm>
            <a:off x="407215" y="5912745"/>
            <a:ext cx="391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Ya finalizó el trabajo en terreno de Precenso en las 15 regiones</a:t>
            </a:r>
            <a:endParaRPr lang="es-CL" sz="20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2" name="41 Cerrar llave"/>
          <p:cNvSpPr/>
          <p:nvPr/>
        </p:nvSpPr>
        <p:spPr>
          <a:xfrm rot="5400000">
            <a:off x="7632687" y="4513123"/>
            <a:ext cx="431354" cy="2376264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42 CuadroTexto"/>
          <p:cNvSpPr txBox="1"/>
          <p:nvPr/>
        </p:nvSpPr>
        <p:spPr>
          <a:xfrm>
            <a:off x="5810806" y="5962222"/>
            <a:ext cx="3225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El desafío es </a:t>
            </a:r>
            <a:r>
              <a:rPr lang="es-CL" sz="2000" b="1" dirty="0" smtClean="0">
                <a:solidFill>
                  <a:srgbClr val="FF0000"/>
                </a:solidFill>
                <a:latin typeface="+mn-lt"/>
              </a:rPr>
              <a:t>RECLUTAR</a:t>
            </a:r>
            <a:r>
              <a:rPr lang="es-CL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más de </a:t>
            </a:r>
            <a:r>
              <a:rPr lang="es-CL" sz="2000" b="1" dirty="0" smtClean="0">
                <a:solidFill>
                  <a:srgbClr val="FF0000"/>
                </a:solidFill>
                <a:latin typeface="+mn-lt"/>
              </a:rPr>
              <a:t>500 mil voluntarios</a:t>
            </a:r>
            <a:endParaRPr lang="es-CL" sz="2000" b="1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49" name="Conector recto 48"/>
          <p:cNvCxnSpPr/>
          <p:nvPr/>
        </p:nvCxnSpPr>
        <p:spPr>
          <a:xfrm flipV="1">
            <a:off x="5308851" y="4031471"/>
            <a:ext cx="0" cy="738901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H="1" flipV="1">
            <a:off x="2803089" y="3451282"/>
            <a:ext cx="6156" cy="1349763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lipse 3"/>
          <p:cNvSpPr/>
          <p:nvPr/>
        </p:nvSpPr>
        <p:spPr>
          <a:xfrm>
            <a:off x="51215" y="2362996"/>
            <a:ext cx="5968891" cy="2127973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CuadroTexto 6"/>
          <p:cNvSpPr txBox="1"/>
          <p:nvPr/>
        </p:nvSpPr>
        <p:spPr>
          <a:xfrm>
            <a:off x="816848" y="3452309"/>
            <a:ext cx="1308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b="1" dirty="0" smtClean="0">
                <a:solidFill>
                  <a:srgbClr val="00B050"/>
                </a:solidFill>
                <a:latin typeface="+mn-lt"/>
              </a:rPr>
              <a:t>Cerradas</a:t>
            </a:r>
            <a:endParaRPr lang="es-CL" sz="24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45" name="1 Rectángulo"/>
          <p:cNvSpPr/>
          <p:nvPr/>
        </p:nvSpPr>
        <p:spPr>
          <a:xfrm>
            <a:off x="314950" y="203301"/>
            <a:ext cx="7231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+mn-lt"/>
                <a:cs typeface="gobCL"/>
              </a:rPr>
              <a:t>Desafíos 2016</a:t>
            </a:r>
            <a:endParaRPr lang="es-CL" sz="3600" b="1" dirty="0">
              <a:solidFill>
                <a:schemeClr val="bg1"/>
              </a:solidFill>
              <a:latin typeface="+mn-lt"/>
              <a:cs typeface="gobCL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7546335" y="3330350"/>
            <a:ext cx="986105" cy="13227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Flecha derecha 8"/>
          <p:cNvSpPr/>
          <p:nvPr/>
        </p:nvSpPr>
        <p:spPr>
          <a:xfrm>
            <a:off x="8659347" y="3832121"/>
            <a:ext cx="233132" cy="1993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2596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28" grpId="0" animBg="1"/>
      <p:bldP spid="29" grpId="0" animBg="1"/>
      <p:bldP spid="3" grpId="0" animBg="1"/>
      <p:bldP spid="6" grpId="0"/>
      <p:bldP spid="42" grpId="0" animBg="1"/>
      <p:bldP spid="43" grpId="0"/>
      <p:bldP spid="4" grpId="0" animBg="1"/>
      <p:bldP spid="7" grpId="0"/>
      <p:bldP spid="2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0498" y="1916832"/>
            <a:ext cx="881399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Es un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ensayo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final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, una evaluación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rigurosa del Censo de Población y Vivienda que Chile tendrá el 19 de abril de 2017.</a:t>
            </a:r>
          </a:p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CL" sz="2000" dirty="0">
                <a:solidFill>
                  <a:srgbClr val="002060"/>
                </a:solidFill>
                <a:latin typeface="+mn-lt"/>
              </a:rPr>
              <a:t>Se realizará </a:t>
            </a:r>
            <a:r>
              <a:rPr lang="es-CL" sz="2000" b="1" dirty="0" smtClean="0">
                <a:solidFill>
                  <a:srgbClr val="FF0000"/>
                </a:solidFill>
                <a:latin typeface="+mn-lt"/>
              </a:rPr>
              <a:t>en </a:t>
            </a:r>
            <a:r>
              <a:rPr lang="es-CL" sz="2000" b="1" dirty="0">
                <a:solidFill>
                  <a:srgbClr val="FF0000"/>
                </a:solidFill>
                <a:latin typeface="+mn-lt"/>
              </a:rPr>
              <a:t>todas las regiones del país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(sectores seleccionados en 21 comunas, más 2 comunas completas: Mostazal y Nogales) </a:t>
            </a:r>
          </a:p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Se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probarán todos los procedimientos del Censo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, con todas sus características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.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Implica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replicar el proceso de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control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, en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menor escala, pero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en las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condiciones más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similares posibles a las actividades de empadronamiento real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.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Requiere: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2060"/>
                </a:solidFill>
                <a:latin typeface="+mn-lt"/>
              </a:rPr>
              <a:t>+/- </a:t>
            </a:r>
            <a:r>
              <a:rPr lang="es-ES" sz="1600" b="1" dirty="0">
                <a:solidFill>
                  <a:srgbClr val="002060"/>
                </a:solidFill>
                <a:latin typeface="+mn-lt"/>
              </a:rPr>
              <a:t>50.000 viviendas  </a:t>
            </a:r>
            <a:r>
              <a:rPr lang="es-ES" sz="1600" dirty="0">
                <a:solidFill>
                  <a:srgbClr val="002060"/>
                </a:solidFill>
                <a:latin typeface="+mn-lt"/>
              </a:rPr>
              <a:t>a visitar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2060"/>
                </a:solidFill>
                <a:latin typeface="+mn-lt"/>
              </a:rPr>
              <a:t>+/- </a:t>
            </a:r>
            <a:r>
              <a:rPr lang="es-ES" sz="1600" b="1" dirty="0">
                <a:solidFill>
                  <a:srgbClr val="002060"/>
                </a:solidFill>
                <a:latin typeface="+mn-lt"/>
              </a:rPr>
              <a:t>4.100 voluntarios entre censistas y supervisores</a:t>
            </a:r>
            <a:r>
              <a:rPr lang="es-ES" sz="1600" dirty="0">
                <a:solidFill>
                  <a:srgbClr val="002060"/>
                </a:solidFill>
                <a:latin typeface="+mn-lt"/>
              </a:rPr>
              <a:t>.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2060"/>
                </a:solidFill>
                <a:latin typeface="+mn-lt"/>
              </a:rPr>
              <a:t>47 locales censales habilitados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002060"/>
                </a:solidFill>
                <a:latin typeface="+mn-lt"/>
              </a:rPr>
              <a:t>Movilizar a </a:t>
            </a:r>
            <a:r>
              <a:rPr lang="es-ES" sz="1600" b="1" dirty="0" smtClean="0">
                <a:solidFill>
                  <a:srgbClr val="002060"/>
                </a:solidFill>
                <a:latin typeface="+mn-lt"/>
              </a:rPr>
              <a:t>cerca de </a:t>
            </a:r>
            <a:r>
              <a:rPr lang="es-ES" sz="1600" b="1" dirty="0">
                <a:solidFill>
                  <a:srgbClr val="002060"/>
                </a:solidFill>
                <a:latin typeface="+mn-lt"/>
              </a:rPr>
              <a:t>4 mil personas, con sus colaciones y </a:t>
            </a:r>
            <a:r>
              <a:rPr lang="es-ES" sz="1600" b="1" dirty="0" smtClean="0">
                <a:solidFill>
                  <a:srgbClr val="002060"/>
                </a:solidFill>
                <a:latin typeface="+mn-lt"/>
              </a:rPr>
              <a:t>seguros 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rgbClr val="002060"/>
                </a:solidFill>
                <a:latin typeface="+mn-lt"/>
              </a:rPr>
              <a:t>+/- </a:t>
            </a:r>
            <a:r>
              <a:rPr lang="es-ES" sz="1600" b="1" dirty="0">
                <a:solidFill>
                  <a:srgbClr val="002060"/>
                </a:solidFill>
                <a:latin typeface="+mn-lt"/>
              </a:rPr>
              <a:t>85 de vehículos fiscales </a:t>
            </a:r>
            <a:r>
              <a:rPr lang="es-ES" sz="1600" dirty="0">
                <a:solidFill>
                  <a:srgbClr val="002060"/>
                </a:solidFill>
                <a:latin typeface="+mn-lt"/>
              </a:rPr>
              <a:t>(con sus choferes y viáticos)</a:t>
            </a:r>
            <a:endParaRPr lang="es-CL" sz="1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Recortar rectángulo de esquina del mismo lado 5"/>
          <p:cNvSpPr/>
          <p:nvPr/>
        </p:nvSpPr>
        <p:spPr>
          <a:xfrm rot="5400000">
            <a:off x="3523802" y="-3280646"/>
            <a:ext cx="800247" cy="7488834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3600" b="1" dirty="0" smtClean="0"/>
              <a:t>Ensayo </a:t>
            </a:r>
            <a:r>
              <a:rPr lang="es-CL" sz="3600" b="1" dirty="0"/>
              <a:t>o</a:t>
            </a:r>
            <a:r>
              <a:rPr lang="es-CL" sz="3600" b="1" dirty="0" smtClean="0"/>
              <a:t>perativo </a:t>
            </a:r>
            <a:r>
              <a:rPr lang="es-CL" sz="3600" b="1" dirty="0"/>
              <a:t>g</a:t>
            </a:r>
            <a:r>
              <a:rPr lang="es-CL" sz="3600" b="1" dirty="0" smtClean="0"/>
              <a:t>eneral del Censo</a:t>
            </a:r>
            <a:endParaRPr lang="es-CL" sz="3600" b="1" dirty="0"/>
          </a:p>
        </p:txBody>
      </p:sp>
      <p:sp>
        <p:nvSpPr>
          <p:cNvPr id="3" name="Rectángulo redondeado 2"/>
          <p:cNvSpPr/>
          <p:nvPr/>
        </p:nvSpPr>
        <p:spPr>
          <a:xfrm>
            <a:off x="1475656" y="1196752"/>
            <a:ext cx="5112568" cy="5314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</a:pPr>
            <a:r>
              <a:rPr lang="es-MX" sz="2800" b="1" dirty="0">
                <a:solidFill>
                  <a:schemeClr val="bg1"/>
                </a:solidFill>
              </a:rPr>
              <a:t>Domingo 6 de noviembre</a:t>
            </a:r>
          </a:p>
        </p:txBody>
      </p:sp>
    </p:spTree>
    <p:extLst>
      <p:ext uri="{BB962C8B-B14F-4D97-AF65-F5344CB8AC3E}">
        <p14:creationId xmlns:p14="http://schemas.microsoft.com/office/powerpoint/2010/main" val="31046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adroTexto 55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chemeClr val="bg1"/>
                </a:solidFill>
                <a:latin typeface="+mn-lt"/>
              </a:rPr>
              <a:t>Estrategia general de reclutamiento Censo </a:t>
            </a:r>
            <a:endParaRPr lang="es-CL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" name="2 CuadroTexto"/>
          <p:cNvSpPr txBox="1"/>
          <p:nvPr/>
        </p:nvSpPr>
        <p:spPr>
          <a:xfrm>
            <a:off x="323528" y="1196752"/>
            <a:ext cx="8424936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s-CL" sz="2400" b="1" dirty="0" smtClean="0">
                <a:solidFill>
                  <a:srgbClr val="002060"/>
                </a:solidFill>
                <a:latin typeface="+mn-lt"/>
              </a:rPr>
              <a:t>La Estrategia de Reclutamiento debe considerar las condiciones de entorno, fuentes de posibles censistas y respectivas alianzas estratégicas, y campañas de información y comunicación.</a:t>
            </a:r>
            <a:endParaRPr lang="es-CL" sz="2400" dirty="0" smtClean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CL" b="1" dirty="0" smtClean="0">
                <a:solidFill>
                  <a:srgbClr val="002060"/>
                </a:solidFill>
                <a:latin typeface="+mn-lt"/>
              </a:rPr>
              <a:t>Condiciones de entorno 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 País con </a:t>
            </a:r>
            <a:r>
              <a:rPr lang="es-CL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alto nivel de desconfianza 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y </a:t>
            </a:r>
            <a:r>
              <a:rPr lang="es-CL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descrédito de la función pública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, estudiantes con alta capacidad de movilización, </a:t>
            </a:r>
            <a:r>
              <a:rPr lang="es-CL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elecciones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 municipales (oct 2016) y presidenciales (nov. 2017) </a:t>
            </a:r>
            <a:endParaRPr lang="es-CL" b="1" dirty="0" smtClean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CL" b="1" dirty="0" smtClean="0">
                <a:solidFill>
                  <a:srgbClr val="002060"/>
                </a:solidFill>
                <a:latin typeface="+mn-lt"/>
              </a:rPr>
              <a:t>Fuentes de posibles censistas 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Se trabajará 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con </a:t>
            </a:r>
            <a:r>
              <a:rPr lang="es-CL" b="1" u="sng" dirty="0" smtClean="0">
                <a:solidFill>
                  <a:srgbClr val="0070C0"/>
                </a:solidFill>
                <a:latin typeface="+mn-lt"/>
              </a:rPr>
              <a:t>voluntarios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 y con una convocatoria más amplia e inclusiva que en ocasiones anteriores (</a:t>
            </a:r>
            <a:r>
              <a:rPr lang="es-CL" b="1" dirty="0" smtClean="0">
                <a:solidFill>
                  <a:srgbClr val="0070C0"/>
                </a:solidFill>
                <a:latin typeface="+mn-lt"/>
              </a:rPr>
              <a:t>estudiantes de 3ro y 4to medio y de educación terciaria, sector público, org. civiles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). Esto requiere </a:t>
            </a:r>
            <a:r>
              <a:rPr lang="es-CL" b="1" dirty="0" smtClean="0">
                <a:solidFill>
                  <a:srgbClr val="0070C0"/>
                </a:solidFill>
                <a:latin typeface="+mn-lt"/>
              </a:rPr>
              <a:t>motivaciones diferenciadas 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para c/grupo.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b="1" dirty="0" smtClean="0">
                <a:solidFill>
                  <a:srgbClr val="002060"/>
                </a:solidFill>
                <a:latin typeface="+mn-lt"/>
              </a:rPr>
              <a:t>Campañas de información y comunicación 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 Combina </a:t>
            </a:r>
            <a:r>
              <a:rPr lang="es-CL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plan de medios tradicionales 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(TV, diarios, radios nacionales y locales, </a:t>
            </a:r>
            <a:r>
              <a:rPr lang="es-CL" dirty="0" err="1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etc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) </a:t>
            </a:r>
            <a:r>
              <a:rPr lang="es-CL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junto con campañas en redes sociales 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(twitter, </a:t>
            </a:r>
            <a:r>
              <a:rPr lang="es-CL" dirty="0" err="1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facebook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, Instagram, sitios web) y aplicaciones para celulares (sistemas Android). </a:t>
            </a:r>
          </a:p>
          <a:p>
            <a:pPr marL="800100" lvl="1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Mensajes principales: “</a:t>
            </a:r>
            <a:r>
              <a:rPr lang="es-CL" b="1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I</a:t>
            </a:r>
            <a:r>
              <a:rPr lang="es-CL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nscríbete como voluntario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” y “</a:t>
            </a:r>
            <a:r>
              <a:rPr lang="es-CL" b="1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A</a:t>
            </a:r>
            <a:r>
              <a:rPr lang="es-CL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bre tu puerta al Censo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”</a:t>
            </a:r>
            <a:endParaRPr lang="es-CL" dirty="0" smtClean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492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800" y="6158759"/>
            <a:ext cx="663359" cy="500502"/>
          </a:xfrm>
          <a:prstGeom prst="rect">
            <a:avLst/>
          </a:prstGeom>
        </p:spPr>
      </p:pic>
      <p:sp>
        <p:nvSpPr>
          <p:cNvPr id="45" name="44 Rectángulo redondeado"/>
          <p:cNvSpPr/>
          <p:nvPr/>
        </p:nvSpPr>
        <p:spPr>
          <a:xfrm>
            <a:off x="2763671" y="2013044"/>
            <a:ext cx="3616658" cy="75062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 smtClean="0">
                <a:solidFill>
                  <a:schemeClr val="bg1"/>
                </a:solidFill>
              </a:rPr>
              <a:t>Reclutamiento</a:t>
            </a:r>
          </a:p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(500 000 censistas y 50 000 supervisores)</a:t>
            </a:r>
            <a:r>
              <a:rPr lang="es-CL" sz="2000" b="1" dirty="0" smtClean="0">
                <a:solidFill>
                  <a:schemeClr val="bg1"/>
                </a:solidFill>
              </a:rPr>
              <a:t> 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6380329" y="3370997"/>
            <a:ext cx="2270622" cy="58685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bg1"/>
                </a:solidFill>
              </a:rPr>
              <a:t>Sociedad Civil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51" name="50 Rectángulo redondeado"/>
          <p:cNvSpPr/>
          <p:nvPr/>
        </p:nvSpPr>
        <p:spPr>
          <a:xfrm>
            <a:off x="3432411" y="3370997"/>
            <a:ext cx="2619579" cy="58685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bg1"/>
                </a:solidFill>
              </a:rPr>
              <a:t>Administración pública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52" name="51 Rectángulo redondeado"/>
          <p:cNvSpPr/>
          <p:nvPr/>
        </p:nvSpPr>
        <p:spPr>
          <a:xfrm>
            <a:off x="464023" y="3370997"/>
            <a:ext cx="2597624" cy="58685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bg1"/>
                </a:solidFill>
              </a:rPr>
              <a:t>Estudiantes y profesores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53" name="52 Rectángulo redondeado"/>
          <p:cNvSpPr/>
          <p:nvPr/>
        </p:nvSpPr>
        <p:spPr>
          <a:xfrm>
            <a:off x="202439" y="4223982"/>
            <a:ext cx="1260144" cy="7051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err="1" smtClean="0">
                <a:solidFill>
                  <a:schemeClr val="bg1"/>
                </a:solidFill>
              </a:rPr>
              <a:t>Educ</a:t>
            </a:r>
            <a:r>
              <a:rPr lang="es-CL" sz="1400" b="1" dirty="0" smtClean="0">
                <a:solidFill>
                  <a:schemeClr val="bg1"/>
                </a:solidFill>
              </a:rPr>
              <a:t>. Media </a:t>
            </a:r>
            <a:r>
              <a:rPr lang="es-CL" sz="1400" dirty="0" smtClean="0">
                <a:solidFill>
                  <a:schemeClr val="bg1"/>
                </a:solidFill>
              </a:rPr>
              <a:t>(3ro y 4tos medios)</a:t>
            </a:r>
            <a:endParaRPr lang="es-CL" sz="1400" dirty="0">
              <a:solidFill>
                <a:schemeClr val="bg1"/>
              </a:solidFill>
            </a:endParaRPr>
          </a:p>
        </p:txBody>
      </p:sp>
      <p:sp>
        <p:nvSpPr>
          <p:cNvPr id="55" name="54 Rectángulo redondeado"/>
          <p:cNvSpPr/>
          <p:nvPr/>
        </p:nvSpPr>
        <p:spPr>
          <a:xfrm>
            <a:off x="1746912" y="4223982"/>
            <a:ext cx="1296537" cy="71878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err="1">
                <a:solidFill>
                  <a:schemeClr val="bg1"/>
                </a:solidFill>
              </a:rPr>
              <a:t>Educ</a:t>
            </a:r>
            <a:r>
              <a:rPr lang="es-CL" sz="1400" b="1" dirty="0">
                <a:solidFill>
                  <a:schemeClr val="bg1"/>
                </a:solidFill>
              </a:rPr>
              <a:t>. Superior</a:t>
            </a:r>
          </a:p>
          <a:p>
            <a:pPr algn="ctr"/>
            <a:r>
              <a:rPr lang="es-CL" sz="1400" b="1" dirty="0">
                <a:solidFill>
                  <a:schemeClr val="bg1"/>
                </a:solidFill>
              </a:rPr>
              <a:t>(U, IP y </a:t>
            </a:r>
            <a:r>
              <a:rPr lang="es-CL" sz="1400" b="1" dirty="0" err="1">
                <a:solidFill>
                  <a:schemeClr val="bg1"/>
                </a:solidFill>
              </a:rPr>
              <a:t>CFT</a:t>
            </a:r>
            <a:r>
              <a:rPr lang="es-CL" sz="1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1" name="60 Rectángulo redondeado"/>
          <p:cNvSpPr/>
          <p:nvPr/>
        </p:nvSpPr>
        <p:spPr>
          <a:xfrm>
            <a:off x="3574920" y="4223981"/>
            <a:ext cx="1192301" cy="7051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Gobierno Central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63" name="62 Rectángulo redondeado"/>
          <p:cNvSpPr/>
          <p:nvPr/>
        </p:nvSpPr>
        <p:spPr>
          <a:xfrm>
            <a:off x="4919622" y="4223982"/>
            <a:ext cx="1132368" cy="7051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Municipios y FFAA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64" name="63 Rectángulo redondeado"/>
          <p:cNvSpPr/>
          <p:nvPr/>
        </p:nvSpPr>
        <p:spPr>
          <a:xfrm>
            <a:off x="6379538" y="4296770"/>
            <a:ext cx="1132368" cy="7051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Organizaciones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66" name="65 Rectángulo redondeado"/>
          <p:cNvSpPr/>
          <p:nvPr/>
        </p:nvSpPr>
        <p:spPr>
          <a:xfrm>
            <a:off x="7664306" y="4296769"/>
            <a:ext cx="1132368" cy="7051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Personas</a:t>
            </a:r>
            <a:endParaRPr lang="es-CL" sz="1400" b="1" dirty="0">
              <a:solidFill>
                <a:schemeClr val="bg1"/>
              </a:solidFill>
            </a:endParaRPr>
          </a:p>
        </p:txBody>
      </p:sp>
      <p:cxnSp>
        <p:nvCxnSpPr>
          <p:cNvPr id="68" name="67 Conector recto"/>
          <p:cNvCxnSpPr/>
          <p:nvPr/>
        </p:nvCxnSpPr>
        <p:spPr>
          <a:xfrm flipH="1">
            <a:off x="4727958" y="2763671"/>
            <a:ext cx="1" cy="6073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1535372" y="3067334"/>
            <a:ext cx="59765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73 Conector recto"/>
          <p:cNvCxnSpPr/>
          <p:nvPr/>
        </p:nvCxnSpPr>
        <p:spPr>
          <a:xfrm>
            <a:off x="1535372" y="3067334"/>
            <a:ext cx="0" cy="3036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74 Conector recto"/>
          <p:cNvCxnSpPr>
            <a:endCxn id="50" idx="0"/>
          </p:cNvCxnSpPr>
          <p:nvPr/>
        </p:nvCxnSpPr>
        <p:spPr>
          <a:xfrm>
            <a:off x="7511906" y="3067334"/>
            <a:ext cx="3734" cy="3036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>
            <a:stCxn id="52" idx="2"/>
            <a:endCxn id="52" idx="2"/>
          </p:cNvCxnSpPr>
          <p:nvPr/>
        </p:nvCxnSpPr>
        <p:spPr>
          <a:xfrm>
            <a:off x="1762835" y="3957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Conector recto"/>
          <p:cNvCxnSpPr/>
          <p:nvPr/>
        </p:nvCxnSpPr>
        <p:spPr>
          <a:xfrm>
            <a:off x="1558118" y="3957851"/>
            <a:ext cx="0" cy="170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recto"/>
          <p:cNvCxnSpPr/>
          <p:nvPr/>
        </p:nvCxnSpPr>
        <p:spPr>
          <a:xfrm>
            <a:off x="832511" y="4128447"/>
            <a:ext cx="15626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81 Conector recto"/>
          <p:cNvCxnSpPr>
            <a:endCxn id="53" idx="0"/>
          </p:cNvCxnSpPr>
          <p:nvPr/>
        </p:nvCxnSpPr>
        <p:spPr>
          <a:xfrm>
            <a:off x="832511" y="4128447"/>
            <a:ext cx="0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82 Conector recto"/>
          <p:cNvCxnSpPr/>
          <p:nvPr/>
        </p:nvCxnSpPr>
        <p:spPr>
          <a:xfrm>
            <a:off x="984911" y="4376382"/>
            <a:ext cx="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"/>
          <p:cNvCxnSpPr>
            <a:endCxn id="55" idx="0"/>
          </p:cNvCxnSpPr>
          <p:nvPr/>
        </p:nvCxnSpPr>
        <p:spPr>
          <a:xfrm>
            <a:off x="2395180" y="4128447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recto"/>
          <p:cNvCxnSpPr/>
          <p:nvPr/>
        </p:nvCxnSpPr>
        <p:spPr>
          <a:xfrm>
            <a:off x="3923137" y="4128447"/>
            <a:ext cx="15626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recto"/>
          <p:cNvCxnSpPr/>
          <p:nvPr/>
        </p:nvCxnSpPr>
        <p:spPr>
          <a:xfrm>
            <a:off x="6756602" y="4176214"/>
            <a:ext cx="15626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>
            <a:off x="4753572" y="3957851"/>
            <a:ext cx="0" cy="170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/>
          <p:nvPr/>
        </p:nvCxnSpPr>
        <p:spPr>
          <a:xfrm>
            <a:off x="7551583" y="3957851"/>
            <a:ext cx="0" cy="170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88 Conector recto"/>
          <p:cNvCxnSpPr/>
          <p:nvPr/>
        </p:nvCxnSpPr>
        <p:spPr>
          <a:xfrm>
            <a:off x="8319270" y="4185312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89 Conector recto"/>
          <p:cNvCxnSpPr/>
          <p:nvPr/>
        </p:nvCxnSpPr>
        <p:spPr>
          <a:xfrm>
            <a:off x="6756601" y="4201234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90 Conector recto"/>
          <p:cNvCxnSpPr/>
          <p:nvPr/>
        </p:nvCxnSpPr>
        <p:spPr>
          <a:xfrm>
            <a:off x="5485806" y="4117074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91 Conector recto"/>
          <p:cNvCxnSpPr/>
          <p:nvPr/>
        </p:nvCxnSpPr>
        <p:spPr>
          <a:xfrm>
            <a:off x="3923137" y="4123898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92 Rectángulo redondeado"/>
          <p:cNvSpPr/>
          <p:nvPr/>
        </p:nvSpPr>
        <p:spPr>
          <a:xfrm>
            <a:off x="4261659" y="5263486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Municipios</a:t>
            </a:r>
            <a:endParaRPr lang="es-CL" sz="1300" b="1" dirty="0">
              <a:solidFill>
                <a:schemeClr val="bg1"/>
              </a:solidFill>
            </a:endParaRPr>
          </a:p>
        </p:txBody>
      </p:sp>
      <p:sp>
        <p:nvSpPr>
          <p:cNvPr id="94" name="93 Rectángulo redondeado"/>
          <p:cNvSpPr/>
          <p:nvPr/>
        </p:nvSpPr>
        <p:spPr>
          <a:xfrm>
            <a:off x="4261659" y="5769589"/>
            <a:ext cx="1076294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FFAA</a:t>
            </a:r>
            <a:endParaRPr lang="es-CL" sz="1400" b="1" dirty="0">
              <a:solidFill>
                <a:schemeClr val="bg1"/>
              </a:solidFill>
            </a:endParaRPr>
          </a:p>
        </p:txBody>
      </p:sp>
      <p:cxnSp>
        <p:nvCxnSpPr>
          <p:cNvPr id="95" name="94 Conector recto"/>
          <p:cNvCxnSpPr>
            <a:stCxn id="63" idx="2"/>
          </p:cNvCxnSpPr>
          <p:nvPr/>
        </p:nvCxnSpPr>
        <p:spPr>
          <a:xfrm>
            <a:off x="5485806" y="4929117"/>
            <a:ext cx="1" cy="10167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95 Conector recto"/>
          <p:cNvCxnSpPr>
            <a:endCxn id="93" idx="3"/>
          </p:cNvCxnSpPr>
          <p:nvPr/>
        </p:nvCxnSpPr>
        <p:spPr>
          <a:xfrm flipH="1">
            <a:off x="5289790" y="5439769"/>
            <a:ext cx="19601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96 Conector recto"/>
          <p:cNvCxnSpPr>
            <a:endCxn id="94" idx="3"/>
          </p:cNvCxnSpPr>
          <p:nvPr/>
        </p:nvCxnSpPr>
        <p:spPr>
          <a:xfrm flipH="1">
            <a:off x="5337953" y="5945872"/>
            <a:ext cx="14785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97 Rectángulo redondeado"/>
          <p:cNvSpPr/>
          <p:nvPr/>
        </p:nvSpPr>
        <p:spPr>
          <a:xfrm>
            <a:off x="7208195" y="5261209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Iglesias</a:t>
            </a:r>
            <a:endParaRPr lang="es-CL" sz="1300" b="1" dirty="0">
              <a:solidFill>
                <a:schemeClr val="bg1"/>
              </a:solidFill>
            </a:endParaRPr>
          </a:p>
        </p:txBody>
      </p:sp>
      <p:sp>
        <p:nvSpPr>
          <p:cNvPr id="99" name="98 Rectángulo redondeado"/>
          <p:cNvSpPr/>
          <p:nvPr/>
        </p:nvSpPr>
        <p:spPr>
          <a:xfrm>
            <a:off x="7208195" y="5688839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Scout</a:t>
            </a:r>
          </a:p>
        </p:txBody>
      </p:sp>
      <p:sp>
        <p:nvSpPr>
          <p:cNvPr id="100" name="99 Rectángulo redondeado"/>
          <p:cNvSpPr/>
          <p:nvPr/>
        </p:nvSpPr>
        <p:spPr>
          <a:xfrm>
            <a:off x="7202359" y="6095995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Cruz Roja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01" name="100 Conector recto"/>
          <p:cNvCxnSpPr/>
          <p:nvPr/>
        </p:nvCxnSpPr>
        <p:spPr>
          <a:xfrm flipH="1">
            <a:off x="6767316" y="5024651"/>
            <a:ext cx="10716" cy="16346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"/>
          <p:cNvCxnSpPr>
            <a:endCxn id="100" idx="1"/>
          </p:cNvCxnSpPr>
          <p:nvPr/>
        </p:nvCxnSpPr>
        <p:spPr>
          <a:xfrm>
            <a:off x="6767316" y="6272278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102 Conector recto"/>
          <p:cNvCxnSpPr/>
          <p:nvPr/>
        </p:nvCxnSpPr>
        <p:spPr>
          <a:xfrm>
            <a:off x="6783867" y="5868530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103 Conector recto"/>
          <p:cNvCxnSpPr/>
          <p:nvPr/>
        </p:nvCxnSpPr>
        <p:spPr>
          <a:xfrm>
            <a:off x="6773152" y="5445449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107503" y="1123048"/>
            <a:ext cx="8854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L" sz="2200" b="1" dirty="0" smtClean="0">
                <a:solidFill>
                  <a:srgbClr val="002060"/>
                </a:solidFill>
                <a:latin typeface="+mn-lt"/>
              </a:rPr>
              <a:t>Existen </a:t>
            </a:r>
            <a:r>
              <a:rPr lang="es-CL" sz="2200" b="1" u="sng" dirty="0" smtClean="0">
                <a:solidFill>
                  <a:srgbClr val="002060"/>
                </a:solidFill>
                <a:latin typeface="+mn-lt"/>
              </a:rPr>
              <a:t>tres principales fuentes de voluntarios</a:t>
            </a:r>
            <a:r>
              <a:rPr lang="es-CL" sz="2200" b="1" dirty="0" smtClean="0">
                <a:solidFill>
                  <a:srgbClr val="002060"/>
                </a:solidFill>
                <a:latin typeface="+mn-lt"/>
              </a:rPr>
              <a:t>, que requieren enfoques diferenciados.</a:t>
            </a:r>
            <a:endParaRPr lang="es-CL" sz="2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5" name="104 Rectángulo redondeado"/>
          <p:cNvSpPr/>
          <p:nvPr/>
        </p:nvSpPr>
        <p:spPr>
          <a:xfrm>
            <a:off x="7202359" y="6482977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Otras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06" name="105 Conector recto"/>
          <p:cNvCxnSpPr/>
          <p:nvPr/>
        </p:nvCxnSpPr>
        <p:spPr>
          <a:xfrm>
            <a:off x="6797002" y="6653821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106 Rectángulo redondeado"/>
          <p:cNvSpPr/>
          <p:nvPr/>
        </p:nvSpPr>
        <p:spPr>
          <a:xfrm>
            <a:off x="1208764" y="5269166"/>
            <a:ext cx="198481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E. publica: estudiantes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08" name="107 Conector recto"/>
          <p:cNvCxnSpPr/>
          <p:nvPr/>
        </p:nvCxnSpPr>
        <p:spPr>
          <a:xfrm>
            <a:off x="832511" y="4929116"/>
            <a:ext cx="0" cy="14784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108 Rectángulo redondeado"/>
          <p:cNvSpPr/>
          <p:nvPr/>
        </p:nvSpPr>
        <p:spPr>
          <a:xfrm>
            <a:off x="1208763" y="5743428"/>
            <a:ext cx="198481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E. publica: profesores</a:t>
            </a:r>
            <a:endParaRPr lang="es-CL" sz="1300" b="1" dirty="0">
              <a:solidFill>
                <a:schemeClr val="bg1"/>
              </a:solidFill>
            </a:endParaRPr>
          </a:p>
        </p:txBody>
      </p:sp>
      <p:sp>
        <p:nvSpPr>
          <p:cNvPr id="110" name="109 Rectángulo redondeado"/>
          <p:cNvSpPr/>
          <p:nvPr/>
        </p:nvSpPr>
        <p:spPr>
          <a:xfrm>
            <a:off x="1208764" y="6231328"/>
            <a:ext cx="198481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E. privada: estudiantes y profesores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11" name="110 Conector recto"/>
          <p:cNvCxnSpPr>
            <a:endCxn id="110" idx="1"/>
          </p:cNvCxnSpPr>
          <p:nvPr/>
        </p:nvCxnSpPr>
        <p:spPr>
          <a:xfrm>
            <a:off x="833606" y="6407610"/>
            <a:ext cx="3751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111 Conector recto"/>
          <p:cNvCxnSpPr/>
          <p:nvPr/>
        </p:nvCxnSpPr>
        <p:spPr>
          <a:xfrm>
            <a:off x="833606" y="5968605"/>
            <a:ext cx="3751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recto"/>
          <p:cNvCxnSpPr/>
          <p:nvPr/>
        </p:nvCxnSpPr>
        <p:spPr>
          <a:xfrm>
            <a:off x="860779" y="5468182"/>
            <a:ext cx="3751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uadroTexto 53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chemeClr val="bg1"/>
                </a:solidFill>
                <a:latin typeface="+mn-lt"/>
              </a:rPr>
              <a:t>Fuentes posibles de censistas</a:t>
            </a:r>
            <a:endParaRPr lang="es-CL" sz="3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34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61" grpId="0" animBg="1"/>
      <p:bldP spid="63" grpId="0" animBg="1"/>
      <p:bldP spid="64" grpId="0" animBg="1"/>
      <p:bldP spid="66" grpId="0" animBg="1"/>
      <p:bldP spid="93" grpId="0" animBg="1"/>
      <p:bldP spid="94" grpId="0" animBg="1"/>
      <p:bldP spid="98" grpId="0" animBg="1"/>
      <p:bldP spid="99" grpId="0" animBg="1"/>
      <p:bldP spid="100" grpId="0" animBg="1"/>
      <p:bldP spid="105" grpId="0" animBg="1"/>
      <p:bldP spid="107" grpId="0" animBg="1"/>
      <p:bldP spid="109" grpId="0" animBg="1"/>
      <p:bldP spid="1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800" y="6158759"/>
            <a:ext cx="663359" cy="500502"/>
          </a:xfrm>
          <a:prstGeom prst="rect">
            <a:avLst/>
          </a:prstGeom>
        </p:spPr>
      </p:pic>
      <p:sp>
        <p:nvSpPr>
          <p:cNvPr id="45" name="44 Rectángulo redondeado"/>
          <p:cNvSpPr/>
          <p:nvPr/>
        </p:nvSpPr>
        <p:spPr>
          <a:xfrm>
            <a:off x="2763671" y="2013044"/>
            <a:ext cx="3616658" cy="75062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 smtClean="0">
                <a:solidFill>
                  <a:schemeClr val="bg1"/>
                </a:solidFill>
              </a:rPr>
              <a:t>Reclutamiento</a:t>
            </a:r>
          </a:p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(500 000 censistas y 50 000 supervisores)</a:t>
            </a:r>
            <a:r>
              <a:rPr lang="es-CL" sz="2000" b="1" dirty="0" smtClean="0">
                <a:solidFill>
                  <a:schemeClr val="bg1"/>
                </a:solidFill>
              </a:rPr>
              <a:t> 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6380329" y="3370997"/>
            <a:ext cx="2270622" cy="58685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bg1"/>
                </a:solidFill>
              </a:rPr>
              <a:t>Sociedad Civil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51" name="50 Rectángulo redondeado"/>
          <p:cNvSpPr/>
          <p:nvPr/>
        </p:nvSpPr>
        <p:spPr>
          <a:xfrm>
            <a:off x="3432411" y="3370997"/>
            <a:ext cx="2619579" cy="58685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bg1"/>
                </a:solidFill>
              </a:rPr>
              <a:t>Administración pública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52" name="51 Rectángulo redondeado"/>
          <p:cNvSpPr/>
          <p:nvPr/>
        </p:nvSpPr>
        <p:spPr>
          <a:xfrm>
            <a:off x="493295" y="3370997"/>
            <a:ext cx="2568352" cy="58685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bg1"/>
                </a:solidFill>
              </a:rPr>
              <a:t>Estudiantes y profesores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53" name="52 Rectángulo redondeado"/>
          <p:cNvSpPr/>
          <p:nvPr/>
        </p:nvSpPr>
        <p:spPr>
          <a:xfrm>
            <a:off x="202439" y="4223982"/>
            <a:ext cx="1260144" cy="705135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err="1" smtClean="0">
                <a:solidFill>
                  <a:schemeClr val="bg1"/>
                </a:solidFill>
              </a:rPr>
              <a:t>Educ</a:t>
            </a:r>
            <a:r>
              <a:rPr lang="es-CL" sz="1400" b="1" dirty="0" smtClean="0">
                <a:solidFill>
                  <a:schemeClr val="bg1"/>
                </a:solidFill>
              </a:rPr>
              <a:t>. Media </a:t>
            </a:r>
            <a:r>
              <a:rPr lang="es-CL" sz="1400" dirty="0" smtClean="0">
                <a:solidFill>
                  <a:schemeClr val="bg1"/>
                </a:solidFill>
              </a:rPr>
              <a:t>(3ro y 4tos medios)</a:t>
            </a:r>
            <a:endParaRPr lang="es-CL" sz="1400" dirty="0">
              <a:solidFill>
                <a:schemeClr val="bg1"/>
              </a:solidFill>
            </a:endParaRPr>
          </a:p>
        </p:txBody>
      </p:sp>
      <p:sp>
        <p:nvSpPr>
          <p:cNvPr id="55" name="54 Rectángulo redondeado"/>
          <p:cNvSpPr/>
          <p:nvPr/>
        </p:nvSpPr>
        <p:spPr>
          <a:xfrm>
            <a:off x="1746912" y="4223982"/>
            <a:ext cx="1296537" cy="71878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err="1" smtClean="0">
                <a:solidFill>
                  <a:schemeClr val="bg1"/>
                </a:solidFill>
              </a:rPr>
              <a:t>Educ</a:t>
            </a:r>
            <a:r>
              <a:rPr lang="es-CL" sz="1400" b="1" dirty="0" smtClean="0">
                <a:solidFill>
                  <a:schemeClr val="bg1"/>
                </a:solidFill>
              </a:rPr>
              <a:t>. Superior</a:t>
            </a:r>
          </a:p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(U, IP y </a:t>
            </a:r>
            <a:r>
              <a:rPr lang="es-CL" sz="1400" b="1" dirty="0" err="1" smtClean="0">
                <a:solidFill>
                  <a:schemeClr val="bg1"/>
                </a:solidFill>
              </a:rPr>
              <a:t>CFT</a:t>
            </a:r>
            <a:r>
              <a:rPr lang="es-CL" sz="1400" b="1" dirty="0" smtClean="0">
                <a:solidFill>
                  <a:schemeClr val="bg1"/>
                </a:solidFill>
              </a:rPr>
              <a:t>)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61" name="60 Rectángulo redondeado"/>
          <p:cNvSpPr/>
          <p:nvPr/>
        </p:nvSpPr>
        <p:spPr>
          <a:xfrm>
            <a:off x="3574920" y="4223981"/>
            <a:ext cx="1192301" cy="70513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Gobierno Central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63" name="62 Rectángulo redondeado"/>
          <p:cNvSpPr/>
          <p:nvPr/>
        </p:nvSpPr>
        <p:spPr>
          <a:xfrm>
            <a:off x="4919622" y="4223982"/>
            <a:ext cx="1132368" cy="705135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Municipios y FFAA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64" name="63 Rectángulo redondeado"/>
          <p:cNvSpPr/>
          <p:nvPr/>
        </p:nvSpPr>
        <p:spPr>
          <a:xfrm>
            <a:off x="6379538" y="4296770"/>
            <a:ext cx="1132368" cy="7051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Organizaciones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66" name="65 Rectángulo redondeado"/>
          <p:cNvSpPr/>
          <p:nvPr/>
        </p:nvSpPr>
        <p:spPr>
          <a:xfrm>
            <a:off x="7664306" y="4296769"/>
            <a:ext cx="1132368" cy="7051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Personas</a:t>
            </a:r>
            <a:endParaRPr lang="es-CL" sz="1400" b="1" dirty="0">
              <a:solidFill>
                <a:schemeClr val="bg1"/>
              </a:solidFill>
            </a:endParaRPr>
          </a:p>
        </p:txBody>
      </p:sp>
      <p:cxnSp>
        <p:nvCxnSpPr>
          <p:cNvPr id="68" name="67 Conector recto"/>
          <p:cNvCxnSpPr/>
          <p:nvPr/>
        </p:nvCxnSpPr>
        <p:spPr>
          <a:xfrm flipH="1">
            <a:off x="4727958" y="2763671"/>
            <a:ext cx="1" cy="6073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>
            <a:off x="1535372" y="3067334"/>
            <a:ext cx="59765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73 Conector recto"/>
          <p:cNvCxnSpPr/>
          <p:nvPr/>
        </p:nvCxnSpPr>
        <p:spPr>
          <a:xfrm>
            <a:off x="1535372" y="3067334"/>
            <a:ext cx="0" cy="3036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74 Conector recto"/>
          <p:cNvCxnSpPr>
            <a:endCxn id="50" idx="0"/>
          </p:cNvCxnSpPr>
          <p:nvPr/>
        </p:nvCxnSpPr>
        <p:spPr>
          <a:xfrm>
            <a:off x="7511906" y="3067334"/>
            <a:ext cx="3734" cy="3036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>
            <a:stCxn id="52" idx="2"/>
            <a:endCxn id="52" idx="2"/>
          </p:cNvCxnSpPr>
          <p:nvPr/>
        </p:nvCxnSpPr>
        <p:spPr>
          <a:xfrm>
            <a:off x="1777471" y="3957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Conector recto"/>
          <p:cNvCxnSpPr/>
          <p:nvPr/>
        </p:nvCxnSpPr>
        <p:spPr>
          <a:xfrm>
            <a:off x="1558118" y="3957851"/>
            <a:ext cx="0" cy="170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recto"/>
          <p:cNvCxnSpPr/>
          <p:nvPr/>
        </p:nvCxnSpPr>
        <p:spPr>
          <a:xfrm>
            <a:off x="832511" y="4128447"/>
            <a:ext cx="15626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81 Conector recto"/>
          <p:cNvCxnSpPr>
            <a:endCxn id="53" idx="0"/>
          </p:cNvCxnSpPr>
          <p:nvPr/>
        </p:nvCxnSpPr>
        <p:spPr>
          <a:xfrm>
            <a:off x="832511" y="4128447"/>
            <a:ext cx="0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82 Conector recto"/>
          <p:cNvCxnSpPr/>
          <p:nvPr/>
        </p:nvCxnSpPr>
        <p:spPr>
          <a:xfrm>
            <a:off x="984911" y="4376382"/>
            <a:ext cx="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"/>
          <p:cNvCxnSpPr>
            <a:endCxn id="55" idx="0"/>
          </p:cNvCxnSpPr>
          <p:nvPr/>
        </p:nvCxnSpPr>
        <p:spPr>
          <a:xfrm>
            <a:off x="2395180" y="4128447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recto"/>
          <p:cNvCxnSpPr/>
          <p:nvPr/>
        </p:nvCxnSpPr>
        <p:spPr>
          <a:xfrm>
            <a:off x="3923137" y="4128447"/>
            <a:ext cx="15626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recto"/>
          <p:cNvCxnSpPr/>
          <p:nvPr/>
        </p:nvCxnSpPr>
        <p:spPr>
          <a:xfrm>
            <a:off x="6756602" y="4176214"/>
            <a:ext cx="15626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>
            <a:off x="4753572" y="3957851"/>
            <a:ext cx="0" cy="170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/>
          <p:nvPr/>
        </p:nvCxnSpPr>
        <p:spPr>
          <a:xfrm>
            <a:off x="7551583" y="3957851"/>
            <a:ext cx="0" cy="170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88 Conector recto"/>
          <p:cNvCxnSpPr/>
          <p:nvPr/>
        </p:nvCxnSpPr>
        <p:spPr>
          <a:xfrm>
            <a:off x="8319270" y="4185312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89 Conector recto"/>
          <p:cNvCxnSpPr/>
          <p:nvPr/>
        </p:nvCxnSpPr>
        <p:spPr>
          <a:xfrm>
            <a:off x="6756601" y="4201234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90 Conector recto"/>
          <p:cNvCxnSpPr/>
          <p:nvPr/>
        </p:nvCxnSpPr>
        <p:spPr>
          <a:xfrm>
            <a:off x="5485806" y="4117074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91 Conector recto"/>
          <p:cNvCxnSpPr/>
          <p:nvPr/>
        </p:nvCxnSpPr>
        <p:spPr>
          <a:xfrm>
            <a:off x="3923137" y="4123898"/>
            <a:ext cx="1" cy="95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92 Rectángulo redondeado"/>
          <p:cNvSpPr/>
          <p:nvPr/>
        </p:nvSpPr>
        <p:spPr>
          <a:xfrm>
            <a:off x="4261659" y="5263486"/>
            <a:ext cx="1028131" cy="352567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Municipios</a:t>
            </a:r>
            <a:endParaRPr lang="es-CL" sz="1300" b="1" dirty="0">
              <a:solidFill>
                <a:schemeClr val="bg1"/>
              </a:solidFill>
            </a:endParaRPr>
          </a:p>
        </p:txBody>
      </p:sp>
      <p:sp>
        <p:nvSpPr>
          <p:cNvPr id="94" name="93 Rectángulo redondeado"/>
          <p:cNvSpPr/>
          <p:nvPr/>
        </p:nvSpPr>
        <p:spPr>
          <a:xfrm>
            <a:off x="4261659" y="5769589"/>
            <a:ext cx="1076294" cy="352567"/>
          </a:xfrm>
          <a:prstGeom prst="roundRect">
            <a:avLst/>
          </a:prstGeom>
          <a:solidFill>
            <a:srgbClr val="0070C0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 smtClean="0">
                <a:solidFill>
                  <a:schemeClr val="bg1"/>
                </a:solidFill>
              </a:rPr>
              <a:t>FFAA</a:t>
            </a:r>
            <a:endParaRPr lang="es-CL" sz="1400" b="1" dirty="0">
              <a:solidFill>
                <a:schemeClr val="bg1"/>
              </a:solidFill>
            </a:endParaRPr>
          </a:p>
        </p:txBody>
      </p:sp>
      <p:cxnSp>
        <p:nvCxnSpPr>
          <p:cNvPr id="95" name="94 Conector recto"/>
          <p:cNvCxnSpPr>
            <a:stCxn id="63" idx="2"/>
          </p:cNvCxnSpPr>
          <p:nvPr/>
        </p:nvCxnSpPr>
        <p:spPr>
          <a:xfrm>
            <a:off x="5485806" y="4929117"/>
            <a:ext cx="1" cy="10167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95 Conector recto"/>
          <p:cNvCxnSpPr>
            <a:endCxn id="93" idx="3"/>
          </p:cNvCxnSpPr>
          <p:nvPr/>
        </p:nvCxnSpPr>
        <p:spPr>
          <a:xfrm flipH="1">
            <a:off x="5289790" y="5439769"/>
            <a:ext cx="19601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96 Conector recto"/>
          <p:cNvCxnSpPr>
            <a:endCxn id="94" idx="3"/>
          </p:cNvCxnSpPr>
          <p:nvPr/>
        </p:nvCxnSpPr>
        <p:spPr>
          <a:xfrm flipH="1">
            <a:off x="5337953" y="5945872"/>
            <a:ext cx="14785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97 Rectángulo redondeado"/>
          <p:cNvSpPr/>
          <p:nvPr/>
        </p:nvSpPr>
        <p:spPr>
          <a:xfrm>
            <a:off x="7208195" y="5261209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Iglesias</a:t>
            </a:r>
            <a:endParaRPr lang="es-CL" sz="1300" b="1" dirty="0">
              <a:solidFill>
                <a:schemeClr val="bg1"/>
              </a:solidFill>
            </a:endParaRPr>
          </a:p>
        </p:txBody>
      </p:sp>
      <p:sp>
        <p:nvSpPr>
          <p:cNvPr id="99" name="98 Rectángulo redondeado"/>
          <p:cNvSpPr/>
          <p:nvPr/>
        </p:nvSpPr>
        <p:spPr>
          <a:xfrm>
            <a:off x="7208195" y="5688839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Scout</a:t>
            </a:r>
          </a:p>
        </p:txBody>
      </p:sp>
      <p:sp>
        <p:nvSpPr>
          <p:cNvPr id="100" name="99 Rectángulo redondeado"/>
          <p:cNvSpPr/>
          <p:nvPr/>
        </p:nvSpPr>
        <p:spPr>
          <a:xfrm>
            <a:off x="7202359" y="6095995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Cruz Roja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01" name="100 Conector recto"/>
          <p:cNvCxnSpPr/>
          <p:nvPr/>
        </p:nvCxnSpPr>
        <p:spPr>
          <a:xfrm flipH="1">
            <a:off x="6767316" y="5024651"/>
            <a:ext cx="10716" cy="16346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"/>
          <p:cNvCxnSpPr>
            <a:endCxn id="100" idx="1"/>
          </p:cNvCxnSpPr>
          <p:nvPr/>
        </p:nvCxnSpPr>
        <p:spPr>
          <a:xfrm>
            <a:off x="6767316" y="6272278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102 Conector recto"/>
          <p:cNvCxnSpPr/>
          <p:nvPr/>
        </p:nvCxnSpPr>
        <p:spPr>
          <a:xfrm>
            <a:off x="6783867" y="5868530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103 Conector recto"/>
          <p:cNvCxnSpPr/>
          <p:nvPr/>
        </p:nvCxnSpPr>
        <p:spPr>
          <a:xfrm>
            <a:off x="6773152" y="5445449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104 Rectángulo redondeado"/>
          <p:cNvSpPr/>
          <p:nvPr/>
        </p:nvSpPr>
        <p:spPr>
          <a:xfrm>
            <a:off x="7202359" y="6482977"/>
            <a:ext cx="102813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Otras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06" name="105 Conector recto"/>
          <p:cNvCxnSpPr/>
          <p:nvPr/>
        </p:nvCxnSpPr>
        <p:spPr>
          <a:xfrm>
            <a:off x="6797002" y="6653821"/>
            <a:ext cx="43504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106 Rectángulo redondeado"/>
          <p:cNvSpPr/>
          <p:nvPr/>
        </p:nvSpPr>
        <p:spPr>
          <a:xfrm>
            <a:off x="1208764" y="5269166"/>
            <a:ext cx="1984811" cy="352567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E. pública: estudiantes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08" name="107 Conector recto"/>
          <p:cNvCxnSpPr/>
          <p:nvPr/>
        </p:nvCxnSpPr>
        <p:spPr>
          <a:xfrm>
            <a:off x="832511" y="4929116"/>
            <a:ext cx="0" cy="14784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108 Rectángulo redondeado"/>
          <p:cNvSpPr/>
          <p:nvPr/>
        </p:nvSpPr>
        <p:spPr>
          <a:xfrm>
            <a:off x="1208763" y="5743428"/>
            <a:ext cx="1984811" cy="352567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E. pública: profesores</a:t>
            </a:r>
            <a:endParaRPr lang="es-CL" sz="1300" b="1" dirty="0">
              <a:solidFill>
                <a:schemeClr val="bg1"/>
              </a:solidFill>
            </a:endParaRPr>
          </a:p>
        </p:txBody>
      </p:sp>
      <p:sp>
        <p:nvSpPr>
          <p:cNvPr id="110" name="109 Rectángulo redondeado"/>
          <p:cNvSpPr/>
          <p:nvPr/>
        </p:nvSpPr>
        <p:spPr>
          <a:xfrm>
            <a:off x="1208764" y="6231328"/>
            <a:ext cx="1984811" cy="352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300" b="1" dirty="0" smtClean="0">
                <a:solidFill>
                  <a:schemeClr val="bg1"/>
                </a:solidFill>
              </a:rPr>
              <a:t>E. privada: estudiantes y profesores</a:t>
            </a:r>
            <a:endParaRPr lang="es-CL" sz="1300" b="1" dirty="0">
              <a:solidFill>
                <a:schemeClr val="bg1"/>
              </a:solidFill>
            </a:endParaRPr>
          </a:p>
        </p:txBody>
      </p:sp>
      <p:cxnSp>
        <p:nvCxnSpPr>
          <p:cNvPr id="111" name="110 Conector recto"/>
          <p:cNvCxnSpPr>
            <a:endCxn id="110" idx="1"/>
          </p:cNvCxnSpPr>
          <p:nvPr/>
        </p:nvCxnSpPr>
        <p:spPr>
          <a:xfrm>
            <a:off x="833606" y="6407610"/>
            <a:ext cx="3751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111 Conector recto"/>
          <p:cNvCxnSpPr/>
          <p:nvPr/>
        </p:nvCxnSpPr>
        <p:spPr>
          <a:xfrm>
            <a:off x="833606" y="5968605"/>
            <a:ext cx="3751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recto"/>
          <p:cNvCxnSpPr/>
          <p:nvPr/>
        </p:nvCxnSpPr>
        <p:spPr>
          <a:xfrm>
            <a:off x="860779" y="5468182"/>
            <a:ext cx="3751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 redondeado"/>
          <p:cNvSpPr/>
          <p:nvPr/>
        </p:nvSpPr>
        <p:spPr>
          <a:xfrm>
            <a:off x="354842" y="2518013"/>
            <a:ext cx="341194" cy="24565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3 CuadroTexto"/>
          <p:cNvSpPr txBox="1"/>
          <p:nvPr/>
        </p:nvSpPr>
        <p:spPr>
          <a:xfrm>
            <a:off x="696036" y="2471565"/>
            <a:ext cx="1587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: “</a:t>
            </a:r>
            <a:r>
              <a:rPr lang="es-CL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</a:t>
            </a:r>
            <a:r>
              <a:rPr lang="es-CL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radicionales”</a:t>
            </a:r>
            <a:endParaRPr lang="es-CL" sz="16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0" name="1 CuadroTexto"/>
          <p:cNvSpPr txBox="1"/>
          <p:nvPr/>
        </p:nvSpPr>
        <p:spPr>
          <a:xfrm>
            <a:off x="107503" y="1123048"/>
            <a:ext cx="8854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L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Existen </a:t>
            </a:r>
            <a:r>
              <a:rPr lang="es-CL" sz="2200" b="1" u="sng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tres principales fuentes de voluntarios</a:t>
            </a:r>
            <a:r>
              <a:rPr lang="es-CL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, que requieren enfoques diferenciados.</a:t>
            </a:r>
            <a:endParaRPr lang="es-CL" sz="2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chemeClr val="bg1"/>
                </a:solidFill>
                <a:latin typeface="+mn-lt"/>
              </a:rPr>
              <a:t>Fuentes posibles de censistas</a:t>
            </a:r>
            <a:endParaRPr lang="es-CL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1509144" y="3984964"/>
            <a:ext cx="1684430" cy="11722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8510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adroTexto 55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chemeClr val="bg1"/>
                </a:solidFill>
                <a:latin typeface="+mn-lt"/>
              </a:rPr>
              <a:t>Incentivos a los voluntarios</a:t>
            </a:r>
            <a:endParaRPr lang="es-CL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" name="2 CuadroTexto"/>
          <p:cNvSpPr txBox="1"/>
          <p:nvPr/>
        </p:nvSpPr>
        <p:spPr>
          <a:xfrm>
            <a:off x="323528" y="2450959"/>
            <a:ext cx="849694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Todo voluntario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que no sea Funcionario Público 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(Gobierno Central, Municipal, funcionario de las FFAA y de Orden, empleados de empresas del Estado) recibirá una compensación monetaria.</a:t>
            </a:r>
          </a:p>
          <a:p>
            <a:pPr marL="285750" lvl="1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CL" sz="2000" b="1" dirty="0" smtClean="0">
              <a:solidFill>
                <a:srgbClr val="FF0000"/>
              </a:solidFill>
              <a:latin typeface="+mn-lt"/>
              <a:sym typeface="Wingdings" panose="05000000000000000000" pitchFamily="2" charset="2"/>
            </a:endParaRPr>
          </a:p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latin typeface="+mn-lt"/>
              </a:rPr>
              <a:t>El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objetivo principal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es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favorecer y asegurar la participación masiva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, pero a la vez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compensa los mayores gastos que tendrían los voluntarios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por su participación en el proceso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.</a:t>
            </a:r>
          </a:p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CL" sz="2000" dirty="0" smtClean="0">
              <a:solidFill>
                <a:srgbClr val="002060"/>
              </a:solidFill>
              <a:latin typeface="+mn-lt"/>
            </a:endParaRPr>
          </a:p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Favorece la participación inclusiva de otros sectores de la sociedad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que tradicionalmente no han participado en los censos (estudiantes de educación terciaria, sociedad civil y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o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rganizaciones sociales)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  </a:t>
            </a:r>
            <a:r>
              <a:rPr lang="es-CL" sz="2400" dirty="0">
                <a:solidFill>
                  <a:srgbClr val="002060"/>
                </a:solidFill>
                <a:latin typeface="+mn-lt"/>
              </a:rPr>
              <a:t> </a:t>
            </a:r>
          </a:p>
        </p:txBody>
      </p:sp>
      <p:sp>
        <p:nvSpPr>
          <p:cNvPr id="2" name="Rectángulo redondeado 1"/>
          <p:cNvSpPr/>
          <p:nvPr/>
        </p:nvSpPr>
        <p:spPr>
          <a:xfrm>
            <a:off x="467544" y="1124744"/>
            <a:ext cx="7848872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1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400" b="1" dirty="0">
                <a:solidFill>
                  <a:srgbClr val="002060"/>
                </a:solidFill>
                <a:sym typeface="Wingdings" panose="05000000000000000000" pitchFamily="2" charset="2"/>
              </a:rPr>
              <a:t>Compensación monetaria: </a:t>
            </a:r>
            <a:r>
              <a:rPr lang="es-CL" sz="2400" b="1" dirty="0">
                <a:solidFill>
                  <a:srgbClr val="0070C0"/>
                </a:solidFill>
                <a:sym typeface="Wingdings" panose="05000000000000000000" pitchFamily="2" charset="2"/>
              </a:rPr>
              <a:t>$15.000 por ser censista y $20.000 por ser supervisor.</a:t>
            </a:r>
          </a:p>
        </p:txBody>
      </p:sp>
    </p:spTree>
    <p:extLst>
      <p:ext uri="{BB962C8B-B14F-4D97-AF65-F5344CB8AC3E}">
        <p14:creationId xmlns:p14="http://schemas.microsoft.com/office/powerpoint/2010/main" val="131952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adroTexto 55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>
                <a:solidFill>
                  <a:schemeClr val="bg1"/>
                </a:solidFill>
                <a:latin typeface="+mn-lt"/>
              </a:rPr>
              <a:t>Incentivos a los voluntarios</a:t>
            </a:r>
          </a:p>
        </p:txBody>
      </p:sp>
      <p:sp>
        <p:nvSpPr>
          <p:cNvPr id="54" name="2 CuadroTexto"/>
          <p:cNvSpPr txBox="1"/>
          <p:nvPr/>
        </p:nvSpPr>
        <p:spPr>
          <a:xfrm>
            <a:off x="276601" y="1916832"/>
            <a:ext cx="84969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lvl="1" indent="-3635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b="1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Estudiantes secundarios 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(3ro y 4to medio): califica como actividad extra programática (implica que funcionan los seguros), cada establecimiento puede ofrecer </a:t>
            </a:r>
            <a:r>
              <a:rPr lang="es-CL" sz="2000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una o más notas 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por la participación en el Censo.</a:t>
            </a:r>
          </a:p>
          <a:p>
            <a:pPr marL="363538" lvl="1" indent="-3635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b="1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Estudiantes universitarios, Centros de Formación Técnica y/o Institutos Profesionales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: </a:t>
            </a:r>
            <a:r>
              <a:rPr lang="es-CL" sz="2000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cada establecimiento puede incorporarlo como 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una actividad extra programática que </a:t>
            </a:r>
            <a:r>
              <a:rPr lang="es-CL" sz="2000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se asocia a </a:t>
            </a:r>
            <a:r>
              <a:rPr lang="es-CL" sz="2000" b="1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créditos académicos</a:t>
            </a:r>
            <a:r>
              <a:rPr lang="es-CL" sz="2000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, para lo cual el 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INE entrega </a:t>
            </a:r>
            <a:r>
              <a:rPr lang="es-CL" sz="2000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un programa diferenciado 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para </a:t>
            </a:r>
            <a:r>
              <a:rPr lang="es-CL" sz="2000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Censistas 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v/s Supervisor.</a:t>
            </a:r>
          </a:p>
          <a:p>
            <a:pPr marL="363538" lvl="1">
              <a:spcBef>
                <a:spcPts val="600"/>
              </a:spcBef>
              <a:spcAft>
                <a:spcPts val="600"/>
              </a:spcAft>
            </a:pP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En el caso de universidades públicas y privadas, sirve para el </a:t>
            </a:r>
            <a:r>
              <a:rPr lang="es-CL" sz="2000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requisito de acreditación por “vinculación con el medio”. 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b="1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Profesores </a:t>
            </a:r>
            <a:r>
              <a:rPr lang="es-CL" sz="2000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(</a:t>
            </a:r>
            <a:r>
              <a:rPr lang="es-CL" sz="20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particulares y subvencionados):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Horas de descanso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complementario, asignación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de puntaje para la postulación a ascensos, becas o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cursos, anotaciones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de mérito en las evaluaciones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respectivas</a:t>
            </a:r>
            <a:r>
              <a:rPr lang="es-CL" dirty="0" smtClean="0"/>
              <a:t>.</a:t>
            </a:r>
            <a:endParaRPr lang="es-CL" dirty="0"/>
          </a:p>
          <a:p>
            <a:pPr marL="363538" lvl="1">
              <a:spcAft>
                <a:spcPts val="600"/>
              </a:spcAft>
            </a:pPr>
            <a:endParaRPr lang="es-CL" sz="20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sym typeface="Wingdings" panose="05000000000000000000" pitchFamily="2" charset="2"/>
            </a:endParaRPr>
          </a:p>
          <a:p>
            <a:pPr marL="363538" lvl="1">
              <a:spcAft>
                <a:spcPts val="600"/>
              </a:spcAft>
            </a:pPr>
            <a:endParaRPr lang="es-CL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n-lt"/>
              <a:sym typeface="Wingdings" panose="05000000000000000000" pitchFamily="2" charset="2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93768" y="1225928"/>
            <a:ext cx="6906058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0" lvl="1">
              <a:spcAft>
                <a:spcPts val="600"/>
              </a:spcAft>
            </a:pPr>
            <a:r>
              <a:rPr lang="es-CL" sz="2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Además </a:t>
            </a:r>
            <a:r>
              <a:rPr lang="es-CL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del aporte </a:t>
            </a:r>
            <a:r>
              <a:rPr lang="es-CL" sz="2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monetario, se contempla promover:</a:t>
            </a:r>
            <a:endParaRPr lang="es-CL" sz="2000" b="1" dirty="0">
              <a:solidFill>
                <a:srgbClr val="002060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4123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adroTexto 65"/>
          <p:cNvSpPr txBox="1"/>
          <p:nvPr/>
        </p:nvSpPr>
        <p:spPr>
          <a:xfrm rot="16200000">
            <a:off x="6878129" y="4468089"/>
            <a:ext cx="318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5" name="CuadroTexto 64"/>
          <p:cNvSpPr txBox="1"/>
          <p:nvPr/>
        </p:nvSpPr>
        <p:spPr>
          <a:xfrm rot="16200000">
            <a:off x="5894617" y="4449471"/>
            <a:ext cx="318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4" name="CuadroTexto 63"/>
          <p:cNvSpPr txBox="1"/>
          <p:nvPr/>
        </p:nvSpPr>
        <p:spPr>
          <a:xfrm rot="16200000">
            <a:off x="4887385" y="4470290"/>
            <a:ext cx="318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CuadroTexto 61"/>
          <p:cNvSpPr txBox="1"/>
          <p:nvPr/>
        </p:nvSpPr>
        <p:spPr>
          <a:xfrm rot="16200000">
            <a:off x="3935582" y="4475290"/>
            <a:ext cx="318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" name="CuadroTexto 60"/>
          <p:cNvSpPr txBox="1"/>
          <p:nvPr/>
        </p:nvSpPr>
        <p:spPr>
          <a:xfrm rot="16200000">
            <a:off x="2941817" y="4470290"/>
            <a:ext cx="318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0" name="CuadroTexto 59"/>
          <p:cNvSpPr txBox="1"/>
          <p:nvPr/>
        </p:nvSpPr>
        <p:spPr>
          <a:xfrm rot="16200000">
            <a:off x="1906373" y="4475290"/>
            <a:ext cx="318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 rot="16200000">
            <a:off x="818909" y="4468089"/>
            <a:ext cx="3181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8" name="CuadroTexto 57"/>
          <p:cNvSpPr txBox="1"/>
          <p:nvPr/>
        </p:nvSpPr>
        <p:spPr>
          <a:xfrm rot="16200000">
            <a:off x="101325" y="4769067"/>
            <a:ext cx="2461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9" name="CuadroTexto 138"/>
          <p:cNvSpPr txBox="1"/>
          <p:nvPr/>
        </p:nvSpPr>
        <p:spPr>
          <a:xfrm rot="16200000">
            <a:off x="-820819" y="4769066"/>
            <a:ext cx="2461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>
                    <a:lumMod val="50000"/>
                  </a:schemeClr>
                </a:solidFill>
              </a:rPr>
              <a:t>……..................................</a:t>
            </a:r>
            <a:endParaRPr lang="es-C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chemeClr val="bg1"/>
                </a:solidFill>
                <a:latin typeface="+mn-lt"/>
              </a:rPr>
              <a:t>Campaña de información y comunicación </a:t>
            </a:r>
            <a:endParaRPr lang="es-CL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" name="2 CuadroTexto"/>
          <p:cNvSpPr txBox="1"/>
          <p:nvPr/>
        </p:nvSpPr>
        <p:spPr>
          <a:xfrm>
            <a:off x="107504" y="1004535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La campaña informativa y comunicacional partió en febrero 2016, con foco en Precenso, y gradualmente ha ido migrando hacia los censistas. Campaña culmina en abril 2017. </a:t>
            </a:r>
          </a:p>
        </p:txBody>
      </p:sp>
      <p:graphicFrame>
        <p:nvGraphicFramePr>
          <p:cNvPr id="49" name="Tabla 48"/>
          <p:cNvGraphicFramePr>
            <a:graphicFrameLocks noGrp="1"/>
          </p:cNvGraphicFramePr>
          <p:nvPr>
            <p:extLst/>
          </p:nvPr>
        </p:nvGraphicFramePr>
        <p:xfrm>
          <a:off x="31676" y="6165304"/>
          <a:ext cx="9028485" cy="373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7916"/>
                <a:gridCol w="1008112"/>
                <a:gridCol w="1133467"/>
                <a:gridCol w="1003165"/>
                <a:gridCol w="1103728"/>
                <a:gridCol w="902602"/>
                <a:gridCol w="1003165"/>
                <a:gridCol w="1003165"/>
                <a:gridCol w="1003165"/>
              </a:tblGrid>
              <a:tr h="373197"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AGOSTO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SEPTIEMBRE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OCTUBRE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NOVIEMBRE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DICIEMBRE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ENERO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FEBRERO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MARZO 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200" dirty="0" smtClean="0"/>
                        <a:t>ABRIL</a:t>
                      </a:r>
                      <a:endParaRPr lang="es-CL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50" name="Cheurón 49"/>
          <p:cNvSpPr/>
          <p:nvPr/>
        </p:nvSpPr>
        <p:spPr>
          <a:xfrm>
            <a:off x="131346" y="2182344"/>
            <a:ext cx="4872702" cy="43204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>
                <a:solidFill>
                  <a:prstClr val="white"/>
                </a:solidFill>
                <a:latin typeface="Candara" panose="020E0502030303020204" pitchFamily="34" charset="0"/>
              </a:rPr>
              <a:t>2016</a:t>
            </a:r>
            <a:r>
              <a:rPr lang="es-CL" sz="2000" b="1" dirty="0">
                <a:solidFill>
                  <a:prstClr val="white"/>
                </a:solidFill>
              </a:rPr>
              <a:t>: Precenso y Preparación Censo</a:t>
            </a:r>
          </a:p>
        </p:txBody>
      </p:sp>
      <p:sp>
        <p:nvSpPr>
          <p:cNvPr id="51" name="Flecha a la derecha con muesca 50"/>
          <p:cNvSpPr/>
          <p:nvPr/>
        </p:nvSpPr>
        <p:spPr>
          <a:xfrm>
            <a:off x="4932040" y="1988840"/>
            <a:ext cx="4032448" cy="81905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>
                <a:solidFill>
                  <a:prstClr val="white"/>
                </a:solidFill>
                <a:latin typeface="Candara" panose="020E0502030303020204" pitchFamily="34" charset="0"/>
              </a:rPr>
              <a:t>2017</a:t>
            </a:r>
            <a:r>
              <a:rPr lang="es-CL" sz="2000" b="1" dirty="0">
                <a:solidFill>
                  <a:prstClr val="white"/>
                </a:solidFill>
              </a:rPr>
              <a:t>: Censo</a:t>
            </a:r>
          </a:p>
        </p:txBody>
      </p:sp>
      <p:sp>
        <p:nvSpPr>
          <p:cNvPr id="52" name="Rectángulo redondeado 51"/>
          <p:cNvSpPr/>
          <p:nvPr/>
        </p:nvSpPr>
        <p:spPr>
          <a:xfrm>
            <a:off x="2137710" y="4171948"/>
            <a:ext cx="1527704" cy="361885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NUEVO DISEÑO WWW.CENSO2017.CL</a:t>
            </a:r>
            <a:endParaRPr lang="es-CL" sz="1200" b="1" dirty="0"/>
          </a:p>
        </p:txBody>
      </p:sp>
      <p:sp>
        <p:nvSpPr>
          <p:cNvPr id="53" name="Rectángulo redondeado 52"/>
          <p:cNvSpPr/>
          <p:nvPr/>
        </p:nvSpPr>
        <p:spPr>
          <a:xfrm>
            <a:off x="107504" y="2684205"/>
            <a:ext cx="8424936" cy="289155"/>
          </a:xfrm>
          <a:prstGeom prst="roundRect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L" sz="1400" b="1" dirty="0" smtClean="0"/>
              <a:t>          CAMPAÑA DIGITAL:             </a:t>
            </a:r>
            <a:r>
              <a:rPr lang="es-CL" sz="1400" b="1" dirty="0" smtClean="0">
                <a:solidFill>
                  <a:srgbClr val="0070C0"/>
                </a:solidFill>
              </a:rPr>
              <a:t>FACEBOOK                        </a:t>
            </a:r>
            <a:r>
              <a:rPr lang="es-CL" sz="1400" b="1" dirty="0" smtClean="0">
                <a:solidFill>
                  <a:srgbClr val="00B0F0"/>
                </a:solidFill>
              </a:rPr>
              <a:t>TWITTER                          </a:t>
            </a:r>
            <a:r>
              <a:rPr lang="es-CL" sz="1400" b="1" dirty="0" smtClean="0">
                <a:solidFill>
                  <a:schemeClr val="accent6">
                    <a:lumMod val="50000"/>
                  </a:schemeClr>
                </a:solidFill>
              </a:rPr>
              <a:t>INSTAGRAM </a:t>
            </a:r>
            <a:endParaRPr lang="es-CL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3" y="2684205"/>
            <a:ext cx="306744" cy="3067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80" y="2675782"/>
            <a:ext cx="306000" cy="306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94" y="2695841"/>
            <a:ext cx="277519" cy="277519"/>
          </a:xfrm>
          <a:prstGeom prst="rect">
            <a:avLst/>
          </a:prstGeom>
        </p:spPr>
      </p:pic>
      <p:sp>
        <p:nvSpPr>
          <p:cNvPr id="57" name="Rectángulo redondeado 56"/>
          <p:cNvSpPr/>
          <p:nvPr/>
        </p:nvSpPr>
        <p:spPr>
          <a:xfrm>
            <a:off x="107504" y="3051595"/>
            <a:ext cx="8424936" cy="289155"/>
          </a:xfrm>
          <a:prstGeom prst="roundRect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L" sz="1400" b="1" dirty="0"/>
              <a:t>          </a:t>
            </a:r>
            <a:r>
              <a:rPr lang="es-CL" sz="1400" b="1" dirty="0" smtClean="0"/>
              <a:t>CAMPAÑA EN RRSS </a:t>
            </a:r>
            <a:r>
              <a:rPr lang="es-CL" sz="1400" b="1" dirty="0" smtClean="0">
                <a:solidFill>
                  <a:srgbClr val="002060"/>
                </a:solidFill>
              </a:rPr>
              <a:t>“AMIGOS </a:t>
            </a:r>
            <a:r>
              <a:rPr lang="es-CL" sz="1400" b="1" dirty="0">
                <a:solidFill>
                  <a:srgbClr val="002060"/>
                </a:solidFill>
              </a:rPr>
              <a:t>DEL </a:t>
            </a:r>
            <a:r>
              <a:rPr lang="es-CL" sz="1400" b="1" dirty="0" smtClean="0">
                <a:solidFill>
                  <a:srgbClr val="002060"/>
                </a:solidFill>
              </a:rPr>
              <a:t>CENSO” (40+):  </a:t>
            </a:r>
            <a:endParaRPr lang="es-CL" sz="1400" b="1" dirty="0">
              <a:solidFill>
                <a:srgbClr val="002060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662" y="3061791"/>
            <a:ext cx="508540" cy="28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158" y="3068991"/>
            <a:ext cx="505949" cy="28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661" y="3082338"/>
            <a:ext cx="517870" cy="28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802" y="3069552"/>
            <a:ext cx="510548" cy="288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754" y="3061791"/>
            <a:ext cx="517870" cy="288000"/>
          </a:xfrm>
          <a:prstGeom prst="rect">
            <a:avLst/>
          </a:prstGeom>
        </p:spPr>
      </p:pic>
      <p:sp>
        <p:nvSpPr>
          <p:cNvPr id="63" name="Rectángulo redondeado 62"/>
          <p:cNvSpPr/>
          <p:nvPr/>
        </p:nvSpPr>
        <p:spPr>
          <a:xfrm>
            <a:off x="3080300" y="3401396"/>
            <a:ext cx="5452139" cy="289155"/>
          </a:xfrm>
          <a:prstGeom prst="roundRect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L" sz="1400" b="1" dirty="0" smtClean="0"/>
              <a:t>PLAN DE MEDIOS:      TV               RADIOS              PRENSA</a:t>
            </a:r>
            <a:endParaRPr lang="es-CL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80" y="3379569"/>
            <a:ext cx="288000" cy="28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014" y="3374953"/>
            <a:ext cx="288000" cy="28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0" b="7835"/>
          <a:stretch/>
        </p:blipFill>
        <p:spPr>
          <a:xfrm>
            <a:off x="7287948" y="3401034"/>
            <a:ext cx="333780" cy="288000"/>
          </a:xfrm>
          <a:prstGeom prst="rect">
            <a:avLst/>
          </a:prstGeom>
        </p:spPr>
      </p:pic>
      <p:sp>
        <p:nvSpPr>
          <p:cNvPr id="67" name="Rectángulo redondeado 66"/>
          <p:cNvSpPr/>
          <p:nvPr/>
        </p:nvSpPr>
        <p:spPr>
          <a:xfrm>
            <a:off x="3035511" y="3759192"/>
            <a:ext cx="672393" cy="360040"/>
          </a:xfrm>
          <a:prstGeom prst="roundRect">
            <a:avLst/>
          </a:prstGeom>
          <a:solidFill>
            <a:srgbClr val="FFC000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s-CL" sz="1100" b="1" dirty="0" smtClean="0"/>
              <a:t>Campaña Censo</a:t>
            </a:r>
            <a:endParaRPr lang="es-CL" sz="1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8" name="Rectángulo redondeado 67"/>
          <p:cNvSpPr/>
          <p:nvPr/>
        </p:nvSpPr>
        <p:spPr>
          <a:xfrm>
            <a:off x="3726617" y="3759192"/>
            <a:ext cx="672393" cy="360040"/>
          </a:xfrm>
          <a:prstGeom prst="roundRect">
            <a:avLst/>
          </a:prstGeom>
          <a:solidFill>
            <a:srgbClr val="FFC000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s-CL" sz="1100" b="1" dirty="0" smtClean="0"/>
              <a:t>Campaña </a:t>
            </a:r>
            <a:r>
              <a:rPr lang="es-CL" sz="1100" b="1" dirty="0" err="1" smtClean="0"/>
              <a:t>Voluntar</a:t>
            </a:r>
            <a:r>
              <a:rPr lang="es-CL" sz="1100" b="1" dirty="0" smtClean="0"/>
              <a:t>.</a:t>
            </a:r>
            <a:endParaRPr lang="es-CL" sz="1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3371707" y="3687184"/>
            <a:ext cx="0" cy="7200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/>
          <p:cNvCxnSpPr/>
          <p:nvPr/>
        </p:nvCxnSpPr>
        <p:spPr>
          <a:xfrm>
            <a:off x="4062813" y="3687184"/>
            <a:ext cx="0" cy="7200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/>
          <p:cNvCxnSpPr/>
          <p:nvPr/>
        </p:nvCxnSpPr>
        <p:spPr>
          <a:xfrm>
            <a:off x="2901562" y="3356992"/>
            <a:ext cx="5962" cy="792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/>
          <p:cNvCxnSpPr/>
          <p:nvPr/>
        </p:nvCxnSpPr>
        <p:spPr>
          <a:xfrm>
            <a:off x="2901562" y="2979587"/>
            <a:ext cx="0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ángulo redondeado 115"/>
          <p:cNvSpPr/>
          <p:nvPr/>
        </p:nvSpPr>
        <p:spPr>
          <a:xfrm>
            <a:off x="2137710" y="4586549"/>
            <a:ext cx="1120489" cy="263319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FERIA DEL LIBRO</a:t>
            </a:r>
            <a:endParaRPr lang="es-CL" sz="1200" b="1" dirty="0"/>
          </a:p>
        </p:txBody>
      </p:sp>
      <p:sp>
        <p:nvSpPr>
          <p:cNvPr id="117" name="Rectángulo redondeado 116"/>
          <p:cNvSpPr/>
          <p:nvPr/>
        </p:nvSpPr>
        <p:spPr>
          <a:xfrm>
            <a:off x="2137710" y="4902584"/>
            <a:ext cx="1120489" cy="398624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SEMANA DE LAS ESTADÍSTICAS</a:t>
            </a:r>
            <a:endParaRPr lang="es-CL" sz="1200" b="1" dirty="0"/>
          </a:p>
        </p:txBody>
      </p:sp>
      <p:sp>
        <p:nvSpPr>
          <p:cNvPr id="118" name="Rectángulo redondeado 117"/>
          <p:cNvSpPr/>
          <p:nvPr/>
        </p:nvSpPr>
        <p:spPr>
          <a:xfrm>
            <a:off x="5167124" y="4549861"/>
            <a:ext cx="1721531" cy="263319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>
                <a:solidFill>
                  <a:srgbClr val="002060"/>
                </a:solidFill>
              </a:rPr>
              <a:t>DIFUSIÓN EN PLAYAS</a:t>
            </a:r>
            <a:endParaRPr lang="es-CL" sz="1200" b="1" dirty="0">
              <a:solidFill>
                <a:srgbClr val="002060"/>
              </a:solidFill>
            </a:endParaRPr>
          </a:p>
        </p:txBody>
      </p:sp>
      <p:sp>
        <p:nvSpPr>
          <p:cNvPr id="120" name="Rectángulo redondeado 119"/>
          <p:cNvSpPr/>
          <p:nvPr/>
        </p:nvSpPr>
        <p:spPr>
          <a:xfrm>
            <a:off x="7056951" y="4849867"/>
            <a:ext cx="857261" cy="398624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INICIO DE CLASES</a:t>
            </a:r>
            <a:endParaRPr lang="es-CL" sz="1200" b="1" dirty="0"/>
          </a:p>
        </p:txBody>
      </p:sp>
      <p:sp>
        <p:nvSpPr>
          <p:cNvPr id="121" name="Rectángulo redondeado 120"/>
          <p:cNvSpPr/>
          <p:nvPr/>
        </p:nvSpPr>
        <p:spPr>
          <a:xfrm>
            <a:off x="7056951" y="5301208"/>
            <a:ext cx="857261" cy="398624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A 1 MES </a:t>
            </a:r>
            <a:br>
              <a:rPr lang="es-CL" sz="1200" b="1" dirty="0" smtClean="0"/>
            </a:br>
            <a:r>
              <a:rPr lang="es-CL" sz="1200" b="1" dirty="0" smtClean="0"/>
              <a:t>DEL CENSO</a:t>
            </a:r>
            <a:endParaRPr lang="es-CL" sz="1200" b="1" dirty="0"/>
          </a:p>
        </p:txBody>
      </p:sp>
      <p:sp>
        <p:nvSpPr>
          <p:cNvPr id="122" name="Rectángulo redondeado 121"/>
          <p:cNvSpPr/>
          <p:nvPr/>
        </p:nvSpPr>
        <p:spPr>
          <a:xfrm>
            <a:off x="8058672" y="4849867"/>
            <a:ext cx="857261" cy="39862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COMANDO DIA “D” (19)</a:t>
            </a:r>
            <a:endParaRPr lang="es-CL" sz="1200" b="1" dirty="0"/>
          </a:p>
        </p:txBody>
      </p:sp>
      <p:sp>
        <p:nvSpPr>
          <p:cNvPr id="123" name="Rectángulo redondeado 122"/>
          <p:cNvSpPr/>
          <p:nvPr/>
        </p:nvSpPr>
        <p:spPr>
          <a:xfrm>
            <a:off x="3010775" y="5412847"/>
            <a:ext cx="1388235" cy="30732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APP VOLUNTARIADO</a:t>
            </a:r>
            <a:endParaRPr lang="es-CL" sz="1200" b="1" dirty="0"/>
          </a:p>
        </p:txBody>
      </p:sp>
      <p:sp>
        <p:nvSpPr>
          <p:cNvPr id="124" name="Rectángulo redondeado 123"/>
          <p:cNvSpPr/>
          <p:nvPr/>
        </p:nvSpPr>
        <p:spPr>
          <a:xfrm>
            <a:off x="2360220" y="5838688"/>
            <a:ext cx="1440160" cy="263319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/>
              <a:t>WEB FUNC. PÚBLICOS</a:t>
            </a:r>
            <a:endParaRPr lang="es-CL" sz="1200" b="1" dirty="0"/>
          </a:p>
        </p:txBody>
      </p:sp>
      <p:sp>
        <p:nvSpPr>
          <p:cNvPr id="126" name="Rectángulo redondeado 125"/>
          <p:cNvSpPr/>
          <p:nvPr/>
        </p:nvSpPr>
        <p:spPr>
          <a:xfrm>
            <a:off x="107504" y="3418985"/>
            <a:ext cx="1756374" cy="15703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t"/>
          <a:lstStyle/>
          <a:p>
            <a:r>
              <a:rPr lang="es-CL" sz="1400" b="1" dirty="0" smtClean="0"/>
              <a:t>ÚLTIMA FASE CAMP. PRECENSO: </a:t>
            </a:r>
            <a:r>
              <a:rPr lang="es-CL" sz="1200" b="1" dirty="0" smtClean="0"/>
              <a:t>Prensa </a:t>
            </a:r>
            <a:r>
              <a:rPr lang="es-CL" sz="1200" b="1" dirty="0"/>
              <a:t>nacional en cada inicio por grupo </a:t>
            </a:r>
            <a:r>
              <a:rPr lang="es-CL" sz="1200" b="1" dirty="0" smtClean="0"/>
              <a:t>de </a:t>
            </a:r>
            <a:r>
              <a:rPr lang="es-CL" sz="1200" b="1" dirty="0">
                <a:solidFill>
                  <a:prstClr val="black"/>
                </a:solidFill>
              </a:rPr>
              <a:t>regiones, radios regionales y comunales, Móvil Censo, </a:t>
            </a:r>
            <a:r>
              <a:rPr lang="es-CL" sz="1200" b="1" dirty="0" err="1">
                <a:solidFill>
                  <a:prstClr val="black"/>
                </a:solidFill>
              </a:rPr>
              <a:t>gigantografías</a:t>
            </a:r>
            <a:r>
              <a:rPr lang="es-CL" sz="1200" b="1" dirty="0">
                <a:solidFill>
                  <a:prstClr val="black"/>
                </a:solidFill>
              </a:rPr>
              <a:t> </a:t>
            </a:r>
            <a:r>
              <a:rPr lang="es-CL" sz="1200" b="1" dirty="0" smtClean="0">
                <a:solidFill>
                  <a:prstClr val="black"/>
                </a:solidFill>
              </a:rPr>
              <a:t>regionales </a:t>
            </a:r>
            <a:endParaRPr lang="es-ES" sz="1200" dirty="0">
              <a:solidFill>
                <a:prstClr val="black"/>
              </a:solidFill>
            </a:endParaRPr>
          </a:p>
          <a:p>
            <a:endParaRPr lang="es-CL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8" name="Rectángulo redondeado 127"/>
          <p:cNvSpPr/>
          <p:nvPr/>
        </p:nvSpPr>
        <p:spPr>
          <a:xfrm>
            <a:off x="3996328" y="4576301"/>
            <a:ext cx="1071405" cy="240932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CL" sz="1200" b="1" dirty="0" smtClean="0">
                <a:solidFill>
                  <a:srgbClr val="002060"/>
                </a:solidFill>
              </a:rPr>
              <a:t>MÓVIL CENSO</a:t>
            </a:r>
            <a:endParaRPr lang="es-CL" sz="1200" b="1" dirty="0">
              <a:solidFill>
                <a:srgbClr val="002060"/>
              </a:solidFill>
            </a:endParaRPr>
          </a:p>
        </p:txBody>
      </p:sp>
      <p:sp>
        <p:nvSpPr>
          <p:cNvPr id="129" name="Rectángulo redondeado 128"/>
          <p:cNvSpPr/>
          <p:nvPr/>
        </p:nvSpPr>
        <p:spPr>
          <a:xfrm>
            <a:off x="3565171" y="4796504"/>
            <a:ext cx="1387079" cy="2834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s-CL" sz="1100" b="1" dirty="0" smtClean="0"/>
              <a:t>Actividad en colegios con Mineduc</a:t>
            </a:r>
            <a:endParaRPr lang="es-CL" sz="1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0" name="Rectángulo redondeado 129"/>
          <p:cNvSpPr/>
          <p:nvPr/>
        </p:nvSpPr>
        <p:spPr>
          <a:xfrm>
            <a:off x="3275856" y="5109885"/>
            <a:ext cx="1224136" cy="18002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s-CL" sz="1100" b="1" dirty="0" smtClean="0"/>
              <a:t>Intervención urbana</a:t>
            </a:r>
            <a:endParaRPr lang="es-CL" sz="1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31" name="Conector recto 130"/>
          <p:cNvCxnSpPr/>
          <p:nvPr/>
        </p:nvCxnSpPr>
        <p:spPr>
          <a:xfrm rot="5400000">
            <a:off x="3275856" y="4995176"/>
            <a:ext cx="0" cy="3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cto 131"/>
          <p:cNvCxnSpPr/>
          <p:nvPr/>
        </p:nvCxnSpPr>
        <p:spPr>
          <a:xfrm rot="5400000">
            <a:off x="3275856" y="5211200"/>
            <a:ext cx="0" cy="3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Imagen 5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8" t="4784" r="4784" b="7062"/>
          <a:stretch/>
        </p:blipFill>
        <p:spPr>
          <a:xfrm>
            <a:off x="4201562" y="6556717"/>
            <a:ext cx="236819" cy="234996"/>
          </a:xfrm>
          <a:prstGeom prst="rect">
            <a:avLst/>
          </a:prstGeom>
        </p:spPr>
      </p:pic>
      <p:sp>
        <p:nvSpPr>
          <p:cNvPr id="69" name="CuadroTexto 68"/>
          <p:cNvSpPr txBox="1"/>
          <p:nvPr/>
        </p:nvSpPr>
        <p:spPr>
          <a:xfrm>
            <a:off x="4426531" y="6508591"/>
            <a:ext cx="421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L" sz="1400" dirty="0">
                <a:solidFill>
                  <a:prstClr val="black"/>
                </a:solidFill>
              </a:rPr>
              <a:t>2-3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141" y="6536547"/>
            <a:ext cx="215477" cy="215477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17" y="6576236"/>
            <a:ext cx="215477" cy="215477"/>
          </a:xfrm>
          <a:prstGeom prst="rect">
            <a:avLst/>
          </a:prstGeom>
        </p:spPr>
      </p:pic>
      <p:cxnSp>
        <p:nvCxnSpPr>
          <p:cNvPr id="3" name="Conector recto de flecha 2"/>
          <p:cNvCxnSpPr/>
          <p:nvPr/>
        </p:nvCxnSpPr>
        <p:spPr>
          <a:xfrm>
            <a:off x="5567269" y="6662479"/>
            <a:ext cx="1095746" cy="1173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Imagen 7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t="15092" r="36263" b="51939"/>
          <a:stretch/>
        </p:blipFill>
        <p:spPr>
          <a:xfrm>
            <a:off x="2137710" y="6513092"/>
            <a:ext cx="329694" cy="344908"/>
          </a:xfrm>
          <a:prstGeom prst="rect">
            <a:avLst/>
          </a:prstGeom>
        </p:spPr>
      </p:pic>
      <p:sp>
        <p:nvSpPr>
          <p:cNvPr id="73" name="CuadroTexto 72"/>
          <p:cNvSpPr txBox="1"/>
          <p:nvPr/>
        </p:nvSpPr>
        <p:spPr>
          <a:xfrm>
            <a:off x="2497153" y="6502725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L" sz="1400" dirty="0" smtClean="0">
                <a:solidFill>
                  <a:prstClr val="black"/>
                </a:solidFill>
              </a:rPr>
              <a:t>23</a:t>
            </a:r>
            <a:endParaRPr lang="es-CL" sz="1400" dirty="0">
              <a:solidFill>
                <a:prstClr val="black"/>
              </a:solidFill>
            </a:endParaRP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635" y="6544289"/>
            <a:ext cx="512111" cy="27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0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7" grpId="0" animBg="1"/>
      <p:bldP spid="63" grpId="0" animBg="1"/>
      <p:bldP spid="67" grpId="0" animBg="1"/>
      <p:bldP spid="68" grpId="0" animBg="1"/>
      <p:bldP spid="116" grpId="0" animBg="1"/>
      <p:bldP spid="117" grpId="0" animBg="1"/>
      <p:bldP spid="118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6" grpId="0" animBg="1"/>
      <p:bldP spid="128" grpId="0" animBg="1"/>
      <p:bldP spid="129" grpId="0" animBg="1"/>
      <p:bldP spid="1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0536" y="1700808"/>
            <a:ext cx="755588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Censo </a:t>
            </a:r>
            <a:r>
              <a:rPr lang="es-MX" sz="2800" b="1" spc="-113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2017: </a:t>
            </a:r>
            <a:r>
              <a:rPr lang="es-MX" sz="2800" b="1" spc="-113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Características básicas, Gobernabilidad, Etapas del Censo</a:t>
            </a:r>
          </a:p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Precenso 2016: características y estado de avance</a:t>
            </a:r>
          </a:p>
          <a:p>
            <a:pPr marL="385763" indent="-385763"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Desafíos 2016 y reclutamiento (2016-2017)</a:t>
            </a:r>
          </a:p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 startAt="4"/>
            </a:pPr>
            <a:endParaRPr lang="es-CL" sz="2800" b="1" spc="-113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Recortar rectángulo de esquina del mismo lado 5"/>
          <p:cNvSpPr/>
          <p:nvPr/>
        </p:nvSpPr>
        <p:spPr>
          <a:xfrm rot="5400000">
            <a:off x="3379787" y="-3136630"/>
            <a:ext cx="800247" cy="7200801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4000" b="1" dirty="0" smtClean="0"/>
              <a:t>Agenda</a:t>
            </a:r>
            <a:endParaRPr lang="es-CL" sz="4000" b="1" dirty="0"/>
          </a:p>
        </p:txBody>
      </p:sp>
    </p:spTree>
    <p:extLst>
      <p:ext uri="{BB962C8B-B14F-4D97-AF65-F5344CB8AC3E}">
        <p14:creationId xmlns:p14="http://schemas.microsoft.com/office/powerpoint/2010/main" val="26777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chemeClr val="bg1"/>
                </a:solidFill>
                <a:latin typeface="+mn-lt"/>
              </a:rPr>
              <a:t>Censo 2017 y Campaña “Amigos del Censo” </a:t>
            </a:r>
            <a:endParaRPr lang="es-CL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9" name="1 CuadroTexto"/>
          <p:cNvSpPr txBox="1"/>
          <p:nvPr/>
        </p:nvSpPr>
        <p:spPr>
          <a:xfrm>
            <a:off x="868125" y="971189"/>
            <a:ext cx="2393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s-CL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s-CL" sz="2000" b="1" dirty="0" smtClean="0">
                <a:solidFill>
                  <a:srgbClr val="FF0000"/>
                </a:solidFill>
                <a:latin typeface="+mn-lt"/>
              </a:rPr>
              <a:t>www.censo2017.cl</a:t>
            </a:r>
            <a:endParaRPr lang="es-CL" sz="2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1181" t="22435" r="55535" b="1986"/>
          <a:stretch/>
        </p:blipFill>
        <p:spPr>
          <a:xfrm>
            <a:off x="7381099" y="1371299"/>
            <a:ext cx="1728192" cy="548153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31181" t="10620" r="55535" b="9636"/>
          <a:stretch/>
        </p:blipFill>
        <p:spPr>
          <a:xfrm>
            <a:off x="5496041" y="1340768"/>
            <a:ext cx="1728192" cy="5485872"/>
          </a:xfrm>
          <a:prstGeom prst="rect">
            <a:avLst/>
          </a:prstGeom>
        </p:spPr>
      </p:pic>
      <p:sp>
        <p:nvSpPr>
          <p:cNvPr id="12" name="Flecha derecha 11"/>
          <p:cNvSpPr/>
          <p:nvPr/>
        </p:nvSpPr>
        <p:spPr>
          <a:xfrm>
            <a:off x="4211960" y="1556792"/>
            <a:ext cx="792088" cy="50405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21472" t="8700" r="63574" b="14301"/>
          <a:stretch/>
        </p:blipFill>
        <p:spPr>
          <a:xfrm>
            <a:off x="251521" y="1379733"/>
            <a:ext cx="3803574" cy="544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8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59"/>
          <p:cNvSpPr txBox="1"/>
          <p:nvPr/>
        </p:nvSpPr>
        <p:spPr>
          <a:xfrm>
            <a:off x="194828" y="149858"/>
            <a:ext cx="7843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chemeClr val="bg1"/>
                </a:solidFill>
                <a:latin typeface="+mn-lt"/>
              </a:rPr>
              <a:t>Sitio Informativo e invitación a participar</a:t>
            </a:r>
            <a:endParaRPr lang="es-CL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2 CuadroTexto"/>
          <p:cNvSpPr txBox="1"/>
          <p:nvPr/>
        </p:nvSpPr>
        <p:spPr>
          <a:xfrm>
            <a:off x="4402506" y="1152866"/>
            <a:ext cx="440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3600" b="1" spc="-113" dirty="0">
                <a:solidFill>
                  <a:srgbClr val="002060"/>
                </a:solidFill>
                <a:latin typeface="+mn-lt"/>
                <a:cs typeface="Arial" pitchFamily="34" charset="0"/>
              </a:rPr>
              <a:t>¿Por qué participar?</a:t>
            </a:r>
            <a:endParaRPr lang="es-CL" sz="3600" b="1" spc="-113" dirty="0">
              <a:solidFill>
                <a:srgbClr val="002060"/>
              </a:solidFill>
              <a:latin typeface="+mn-lt"/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402507" y="1916832"/>
            <a:ext cx="440059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CL" spc="-113" dirty="0">
                <a:solidFill>
                  <a:srgbClr val="002060"/>
                </a:solidFill>
                <a:latin typeface="+mn-lt"/>
              </a:rPr>
              <a:t>Porque es una experiencia que </a:t>
            </a:r>
            <a:r>
              <a:rPr lang="es-CL" spc="-113" dirty="0" smtClean="0">
                <a:solidFill>
                  <a:srgbClr val="002060"/>
                </a:solidFill>
                <a:latin typeface="+mn-lt"/>
              </a:rPr>
              <a:t>permite a cada uno </a:t>
            </a:r>
            <a:r>
              <a:rPr lang="es-CL" b="1" spc="-113" dirty="0">
                <a:solidFill>
                  <a:srgbClr val="0070C0"/>
                </a:solidFill>
                <a:latin typeface="+mn-lt"/>
              </a:rPr>
              <a:t>aportar al desarrollo </a:t>
            </a:r>
            <a:r>
              <a:rPr lang="es-CL" spc="-113" dirty="0">
                <a:solidFill>
                  <a:srgbClr val="002060"/>
                </a:solidFill>
                <a:latin typeface="+mn-lt"/>
              </a:rPr>
              <a:t>del </a:t>
            </a:r>
            <a:r>
              <a:rPr lang="es-CL" spc="-113" dirty="0" smtClean="0">
                <a:solidFill>
                  <a:srgbClr val="002060"/>
                </a:solidFill>
                <a:latin typeface="+mn-lt"/>
              </a:rPr>
              <a:t>país</a:t>
            </a:r>
            <a:r>
              <a:rPr lang="es-CL" spc="-113" dirty="0">
                <a:solidFill>
                  <a:srgbClr val="002060"/>
                </a:solidFill>
                <a:latin typeface="+mn-lt"/>
              </a:rPr>
              <a:t>  </a:t>
            </a:r>
            <a:r>
              <a:rPr lang="es-CL" spc="-113" dirty="0" smtClean="0">
                <a:solidFill>
                  <a:schemeClr val="tx2">
                    <a:lumMod val="50000"/>
                  </a:schemeClr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es-CL" b="1" spc="-113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un verdadero acto cívico/ republicano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CL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Porque, en palabras de un estudiante “…</a:t>
            </a:r>
            <a:r>
              <a:rPr lang="es-CL" i="1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es una forma de </a:t>
            </a:r>
            <a:r>
              <a:rPr lang="es-CL" b="1" i="1" spc="-113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hacernos cargo de nuestro propio destino</a:t>
            </a:r>
            <a:r>
              <a:rPr lang="es-CL" i="1" spc="-113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,</a:t>
            </a:r>
            <a:r>
              <a:rPr lang="es-CL" i="1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 aportando a generar información HOY, que usaremos MAÑANA, cuando </a:t>
            </a:r>
            <a:r>
              <a:rPr lang="es-CL" i="1" spc="-113" dirty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seamos profesionales y </a:t>
            </a:r>
            <a:r>
              <a:rPr lang="es-CL" i="1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 trabajemos para tener un mejor país </a:t>
            </a:r>
            <a:r>
              <a:rPr lang="es-CL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…”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CL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Porque “…</a:t>
            </a:r>
            <a:r>
              <a:rPr lang="es-CL" i="1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para las instituciones con función pública es una </a:t>
            </a:r>
            <a:r>
              <a:rPr lang="es-CL" b="1" i="1" spc="-113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forma de demostrar nuestra vocación de servicio público</a:t>
            </a:r>
            <a:r>
              <a:rPr lang="es-CL" i="1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…</a:t>
            </a:r>
            <a:r>
              <a:rPr lang="es-CL" spc="-113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”</a:t>
            </a:r>
            <a:endParaRPr lang="es-CL" spc="-113" dirty="0" smtClean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CL" spc="-113" dirty="0" smtClean="0">
                <a:solidFill>
                  <a:srgbClr val="002060"/>
                </a:solidFill>
                <a:latin typeface="+mn-lt"/>
              </a:rPr>
              <a:t>Porque </a:t>
            </a:r>
            <a:r>
              <a:rPr lang="es-CL" spc="-113" dirty="0">
                <a:solidFill>
                  <a:srgbClr val="002060"/>
                </a:solidFill>
                <a:latin typeface="+mn-lt"/>
              </a:rPr>
              <a:t>es una </a:t>
            </a:r>
            <a:r>
              <a:rPr lang="es-CL" b="1" spc="-113" dirty="0">
                <a:solidFill>
                  <a:srgbClr val="FF0000"/>
                </a:solidFill>
                <a:latin typeface="+mn-lt"/>
              </a:rPr>
              <a:t>labor de </a:t>
            </a:r>
            <a:r>
              <a:rPr lang="es-CL" b="1" spc="-113" dirty="0" smtClean="0">
                <a:solidFill>
                  <a:srgbClr val="FF0000"/>
                </a:solidFill>
                <a:latin typeface="+mn-lt"/>
              </a:rPr>
              <a:t>TODOS y TODAS</a:t>
            </a:r>
            <a:r>
              <a:rPr lang="es-CL" spc="-113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es-CL" spc="-113" dirty="0">
                <a:solidFill>
                  <a:srgbClr val="002060"/>
                </a:solidFill>
                <a:latin typeface="+mn-lt"/>
              </a:rPr>
              <a:t>en la que</a:t>
            </a:r>
            <a:r>
              <a:rPr lang="es-CL" spc="-113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s-CL" b="1" spc="-113" dirty="0">
                <a:solidFill>
                  <a:srgbClr val="FF0000"/>
                </a:solidFill>
                <a:latin typeface="+mn-lt"/>
              </a:rPr>
              <a:t>cada </a:t>
            </a:r>
            <a:r>
              <a:rPr lang="es-CL" b="1" spc="-113" dirty="0" smtClean="0">
                <a:solidFill>
                  <a:srgbClr val="FF0000"/>
                </a:solidFill>
                <a:latin typeface="+mn-lt"/>
              </a:rPr>
              <a:t>persona y su participación cuentan.</a:t>
            </a:r>
            <a:endParaRPr lang="es-CL" b="1" spc="-113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1 CuadroTexto"/>
          <p:cNvSpPr txBox="1"/>
          <p:nvPr/>
        </p:nvSpPr>
        <p:spPr>
          <a:xfrm>
            <a:off x="899592" y="979623"/>
            <a:ext cx="2393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s-CL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s-CL" sz="2000" b="1" dirty="0" smtClean="0">
                <a:solidFill>
                  <a:srgbClr val="FF0000"/>
                </a:solidFill>
                <a:latin typeface="+mn-lt"/>
              </a:rPr>
              <a:t>www.censo2017.cl</a:t>
            </a:r>
            <a:endParaRPr lang="es-CL" sz="2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/>
          <a:srcRect l="21472" t="8700" r="63574" b="14301"/>
          <a:stretch/>
        </p:blipFill>
        <p:spPr>
          <a:xfrm>
            <a:off x="251521" y="1379733"/>
            <a:ext cx="3803574" cy="544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9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521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429376" y="2348345"/>
            <a:ext cx="2291195" cy="175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76" y="832899"/>
            <a:ext cx="3990992" cy="2898031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746424" y="426027"/>
            <a:ext cx="1059872" cy="841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9 CuadroTexto"/>
          <p:cNvSpPr txBox="1"/>
          <p:nvPr/>
        </p:nvSpPr>
        <p:spPr>
          <a:xfrm>
            <a:off x="611560" y="4104409"/>
            <a:ext cx="8274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400" b="1" i="1" dirty="0" smtClean="0">
                <a:latin typeface="Script MT Bold" panose="03040602040607080904" pitchFamily="66" charset="0"/>
              </a:rPr>
              <a:t>¡ 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94743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0536" y="1700808"/>
            <a:ext cx="755588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Censo </a:t>
            </a:r>
            <a:r>
              <a:rPr lang="es-MX" sz="2800" b="1" spc="-113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2017: </a:t>
            </a:r>
            <a:r>
              <a:rPr lang="es-MX" sz="2800" b="1" spc="-113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Características básicas, Gobernabilidad, Etapas del Censo</a:t>
            </a:r>
          </a:p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Arial" panose="020B0604020202020204" pitchFamily="34" charset="0"/>
              </a:rPr>
              <a:t>Precenso 2016: características y estado de avance</a:t>
            </a:r>
          </a:p>
          <a:p>
            <a:pPr marL="385763" indent="-385763"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Arial" panose="020B0604020202020204" pitchFamily="34" charset="0"/>
              </a:rPr>
              <a:t>Desafíos 2016 y reclutamiento (2016-2017)</a:t>
            </a:r>
          </a:p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 startAt="4"/>
            </a:pPr>
            <a:endParaRPr lang="es-CL" sz="2800" b="1" spc="-113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Recortar rectángulo de esquina del mismo lado 5"/>
          <p:cNvSpPr/>
          <p:nvPr/>
        </p:nvSpPr>
        <p:spPr>
          <a:xfrm rot="5400000">
            <a:off x="3379787" y="-3136630"/>
            <a:ext cx="800247" cy="7200801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4000" b="1" dirty="0" smtClean="0"/>
              <a:t>Agenda</a:t>
            </a:r>
            <a:endParaRPr lang="es-CL" sz="4000" b="1" dirty="0"/>
          </a:p>
        </p:txBody>
      </p:sp>
    </p:spTree>
    <p:extLst>
      <p:ext uri="{BB962C8B-B14F-4D97-AF65-F5344CB8AC3E}">
        <p14:creationId xmlns:p14="http://schemas.microsoft.com/office/powerpoint/2010/main" val="58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ortar rectángulo de esquina del mismo lado 5"/>
          <p:cNvSpPr/>
          <p:nvPr/>
        </p:nvSpPr>
        <p:spPr>
          <a:xfrm rot="5400000">
            <a:off x="3487800" y="-3016063"/>
            <a:ext cx="800247" cy="6984775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3600" b="1" dirty="0"/>
              <a:t>Censo </a:t>
            </a:r>
            <a:r>
              <a:rPr lang="es-CL" sz="3600" b="1" dirty="0" smtClean="0"/>
              <a:t>2017: Características </a:t>
            </a:r>
            <a:r>
              <a:rPr lang="es-CL" sz="3600" b="1" dirty="0"/>
              <a:t>básicas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95536" y="1268760"/>
            <a:ext cx="8424936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s-CL" sz="2800" b="1" dirty="0" smtClean="0">
                <a:solidFill>
                  <a:srgbClr val="002060"/>
                </a:solidFill>
                <a:latin typeface="+mn-lt"/>
              </a:rPr>
              <a:t>El Censo se realizará el </a:t>
            </a:r>
            <a:r>
              <a:rPr lang="es-CL" sz="2800" b="1" u="sng" dirty="0" smtClean="0">
                <a:solidFill>
                  <a:srgbClr val="0070C0"/>
                </a:solidFill>
                <a:latin typeface="+mn-lt"/>
              </a:rPr>
              <a:t>miércoles 19 </a:t>
            </a:r>
            <a:r>
              <a:rPr lang="es-CL" sz="2800" b="1" u="sng" dirty="0">
                <a:solidFill>
                  <a:srgbClr val="0070C0"/>
                </a:solidFill>
                <a:latin typeface="+mn-lt"/>
              </a:rPr>
              <a:t>de Abril de </a:t>
            </a:r>
            <a:r>
              <a:rPr lang="es-CL" sz="2800" b="1" u="sng" dirty="0" smtClean="0">
                <a:solidFill>
                  <a:srgbClr val="0070C0"/>
                </a:solidFill>
                <a:latin typeface="+mn-lt"/>
              </a:rPr>
              <a:t>2017</a:t>
            </a:r>
            <a:r>
              <a:rPr lang="es-CL" sz="2800" b="1" u="sng" dirty="0" smtClean="0">
                <a:solidFill>
                  <a:srgbClr val="002060"/>
                </a:solidFill>
                <a:latin typeface="+mn-lt"/>
              </a:rPr>
              <a:t>.</a:t>
            </a:r>
          </a:p>
          <a:p>
            <a:pPr algn="just">
              <a:spcBef>
                <a:spcPts val="0"/>
              </a:spcBef>
            </a:pPr>
            <a:endParaRPr lang="es-CL" sz="2000" dirty="0" smtClean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rgbClr val="002060"/>
                </a:solidFill>
                <a:latin typeface="+mn-lt"/>
              </a:rPr>
              <a:t>Será un </a:t>
            </a:r>
            <a:r>
              <a:rPr lang="es-CL" sz="2400" b="1" u="sng" dirty="0" smtClean="0">
                <a:solidFill>
                  <a:srgbClr val="0070C0"/>
                </a:solidFill>
                <a:latin typeface="+mn-lt"/>
              </a:rPr>
              <a:t>Censo de hecho</a:t>
            </a:r>
            <a:r>
              <a:rPr lang="es-CL" sz="2400" dirty="0" smtClean="0">
                <a:solidFill>
                  <a:srgbClr val="002060"/>
                </a:solidFill>
                <a:latin typeface="+mn-lt"/>
              </a:rPr>
              <a:t>, lo que implica que …</a:t>
            </a:r>
          </a:p>
          <a:p>
            <a:pPr marL="800100" lvl="1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L" dirty="0">
                <a:solidFill>
                  <a:srgbClr val="002060"/>
                </a:solidFill>
                <a:latin typeface="+mn-lt"/>
              </a:rPr>
              <a:t>La </a:t>
            </a:r>
            <a:r>
              <a:rPr lang="es-CL" b="1" dirty="0">
                <a:solidFill>
                  <a:srgbClr val="002060"/>
                </a:solidFill>
                <a:latin typeface="+mn-lt"/>
              </a:rPr>
              <a:t>mayor parte 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del operativo se realizará en </a:t>
            </a:r>
            <a:r>
              <a:rPr lang="es-CL" b="1" u="sng" dirty="0">
                <a:solidFill>
                  <a:srgbClr val="002060"/>
                </a:solidFill>
                <a:latin typeface="+mn-lt"/>
              </a:rPr>
              <a:t>un solo día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. </a:t>
            </a:r>
            <a:endParaRPr lang="es-CL" dirty="0" smtClean="0">
              <a:solidFill>
                <a:srgbClr val="002060"/>
              </a:solidFill>
              <a:latin typeface="+mn-lt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CL" dirty="0" smtClean="0">
                <a:solidFill>
                  <a:srgbClr val="002060"/>
                </a:solidFill>
                <a:latin typeface="+mn-lt"/>
              </a:rPr>
              <a:t>Se pregunta por las personas que “..</a:t>
            </a:r>
            <a:r>
              <a:rPr lang="es-CL" b="1" i="1" dirty="0" smtClean="0">
                <a:solidFill>
                  <a:srgbClr val="002060"/>
                </a:solidFill>
                <a:latin typeface="+mn-lt"/>
              </a:rPr>
              <a:t>alojaron en la vivienda (la noche anterior) 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” </a:t>
            </a:r>
            <a:r>
              <a:rPr lang="es-CL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es-CL" b="1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se censa a cada una de estas personas</a:t>
            </a:r>
            <a:endParaRPr lang="es-CL" b="1" dirty="0" smtClean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rgbClr val="002060"/>
                </a:solidFill>
                <a:latin typeface="+mn-lt"/>
              </a:rPr>
              <a:t>El día del censo será decretado </a:t>
            </a:r>
            <a:r>
              <a:rPr lang="es-CL" sz="2400" b="1" u="sng" dirty="0">
                <a:solidFill>
                  <a:srgbClr val="0070C0"/>
                </a:solidFill>
                <a:latin typeface="+mn-lt"/>
              </a:rPr>
              <a:t>feriado </a:t>
            </a:r>
            <a:r>
              <a:rPr lang="es-CL" sz="2400" b="1" u="sng" dirty="0" smtClean="0">
                <a:solidFill>
                  <a:srgbClr val="0070C0"/>
                </a:solidFill>
                <a:latin typeface="+mn-lt"/>
              </a:rPr>
              <a:t>nacional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rgbClr val="002060"/>
                </a:solidFill>
                <a:latin typeface="+mn-lt"/>
              </a:rPr>
              <a:t>Se trabajará </a:t>
            </a:r>
            <a:r>
              <a:rPr lang="es-CL" sz="2400" dirty="0">
                <a:solidFill>
                  <a:srgbClr val="002060"/>
                </a:solidFill>
                <a:latin typeface="+mn-lt"/>
              </a:rPr>
              <a:t>con </a:t>
            </a:r>
            <a:r>
              <a:rPr lang="es-CL" sz="2400" b="1" u="sng" dirty="0" smtClean="0">
                <a:solidFill>
                  <a:srgbClr val="0070C0"/>
                </a:solidFill>
                <a:latin typeface="+mn-lt"/>
              </a:rPr>
              <a:t>voluntarios</a:t>
            </a:r>
            <a:r>
              <a:rPr lang="es-CL" sz="2400" dirty="0" smtClean="0">
                <a:solidFill>
                  <a:srgbClr val="002060"/>
                </a:solidFill>
                <a:latin typeface="+mn-lt"/>
              </a:rPr>
              <a:t> y con una convocatoria más amplia e inclusiva esta vez (</a:t>
            </a:r>
            <a:r>
              <a:rPr lang="es-CL" sz="2400" b="1" dirty="0" smtClean="0">
                <a:solidFill>
                  <a:srgbClr val="0070C0"/>
                </a:solidFill>
                <a:latin typeface="+mn-lt"/>
              </a:rPr>
              <a:t>estudiantes, sector público, org. civiles</a:t>
            </a:r>
            <a:r>
              <a:rPr lang="es-CL" sz="2400" dirty="0" smtClean="0">
                <a:solidFill>
                  <a:srgbClr val="002060"/>
                </a:solidFill>
                <a:latin typeface="+mn-lt"/>
              </a:rPr>
              <a:t>).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L" sz="2400" b="1" u="sng" dirty="0" smtClean="0">
                <a:solidFill>
                  <a:srgbClr val="0070C0"/>
                </a:solidFill>
                <a:latin typeface="+mn-lt"/>
              </a:rPr>
              <a:t>Censo Abreviado </a:t>
            </a:r>
            <a:r>
              <a:rPr lang="es-CL" sz="24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 Nro. reducido de preguntas (21) en función de sus objetivos (proyecciones y marco </a:t>
            </a:r>
            <a:r>
              <a:rPr lang="es-CL" sz="2400" dirty="0" err="1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muestral</a:t>
            </a:r>
            <a:r>
              <a:rPr lang="es-CL" sz="2400" dirty="0" smtClean="0">
                <a:solidFill>
                  <a:srgbClr val="002060"/>
                </a:solidFill>
                <a:latin typeface="+mn-lt"/>
                <a:sym typeface="Wingdings" panose="05000000000000000000" pitchFamily="2" charset="2"/>
              </a:rPr>
              <a:t>).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dirty="0" smtClean="0">
                <a:solidFill>
                  <a:srgbClr val="002060"/>
                </a:solidFill>
                <a:latin typeface="+mn-lt"/>
              </a:rPr>
              <a:t>Resultados </a:t>
            </a:r>
            <a:r>
              <a:rPr lang="es-CL" b="1" dirty="0" smtClean="0">
                <a:solidFill>
                  <a:srgbClr val="002060"/>
                </a:solidFill>
                <a:latin typeface="+mn-lt"/>
              </a:rPr>
              <a:t>preliminares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 pueden estar aprox. </a:t>
            </a:r>
            <a:r>
              <a:rPr lang="es-CL" b="1" dirty="0" smtClean="0">
                <a:solidFill>
                  <a:srgbClr val="002060"/>
                </a:solidFill>
                <a:latin typeface="+mn-lt"/>
              </a:rPr>
              <a:t>en 3 meses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y los </a:t>
            </a:r>
            <a:r>
              <a:rPr lang="es-CL" b="1" dirty="0">
                <a:solidFill>
                  <a:srgbClr val="002060"/>
                </a:solidFill>
                <a:latin typeface="+mn-lt"/>
              </a:rPr>
              <a:t>primeros resultados </a:t>
            </a:r>
            <a:r>
              <a:rPr lang="es-CL" b="1" dirty="0" smtClean="0">
                <a:solidFill>
                  <a:srgbClr val="002060"/>
                </a:solidFill>
                <a:latin typeface="+mn-lt"/>
              </a:rPr>
              <a:t>definitivos 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estarán 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disponibles 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a </a:t>
            </a:r>
            <a:r>
              <a:rPr lang="es-CL" b="1" dirty="0" smtClean="0">
                <a:solidFill>
                  <a:srgbClr val="002060"/>
                </a:solidFill>
                <a:latin typeface="+mn-lt"/>
              </a:rPr>
              <a:t>fines de </a:t>
            </a:r>
            <a:r>
              <a:rPr lang="es-CL" b="1" dirty="0">
                <a:solidFill>
                  <a:srgbClr val="002060"/>
                </a:solidFill>
                <a:latin typeface="+mn-lt"/>
              </a:rPr>
              <a:t>2017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00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ortar rectángulo de esquina del mismo lado 5"/>
          <p:cNvSpPr/>
          <p:nvPr/>
        </p:nvSpPr>
        <p:spPr>
          <a:xfrm rot="5400000">
            <a:off x="3487800" y="-3016063"/>
            <a:ext cx="800247" cy="6984775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3600" b="1" dirty="0"/>
              <a:t>Censo </a:t>
            </a:r>
            <a:r>
              <a:rPr lang="es-CL" sz="3600" b="1" dirty="0" smtClean="0"/>
              <a:t>2017: Características </a:t>
            </a:r>
            <a:r>
              <a:rPr lang="es-CL" sz="3600" b="1" dirty="0"/>
              <a:t>básicas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95536" y="1268760"/>
            <a:ext cx="84249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CL" altLang="es-CL" sz="2800" b="1" dirty="0" smtClean="0">
                <a:solidFill>
                  <a:srgbClr val="002060"/>
                </a:solidFill>
                <a:latin typeface="+mn-lt"/>
              </a:rPr>
              <a:t>Este </a:t>
            </a:r>
            <a:r>
              <a:rPr lang="es-CL" altLang="es-CL" sz="2800" b="1" u="sng" dirty="0">
                <a:solidFill>
                  <a:srgbClr val="0070C0"/>
                </a:solidFill>
                <a:latin typeface="+mn-lt"/>
              </a:rPr>
              <a:t>próximo 19 de abril</a:t>
            </a:r>
            <a:r>
              <a:rPr lang="es-CL" altLang="es-CL" sz="2800" b="1" dirty="0">
                <a:solidFill>
                  <a:srgbClr val="002060"/>
                </a:solidFill>
                <a:latin typeface="+mn-lt"/>
              </a:rPr>
              <a:t>, se requiere contar con</a:t>
            </a:r>
            <a:r>
              <a:rPr lang="es-CL" altLang="es-CL" sz="2800" b="1" dirty="0" smtClean="0">
                <a:solidFill>
                  <a:srgbClr val="002060"/>
                </a:solidFill>
                <a:latin typeface="+mn-lt"/>
              </a:rPr>
              <a:t>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+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de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500.000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censistas y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supervisores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,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reclutados y capacitados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latin typeface="+mn-lt"/>
              </a:rPr>
              <a:t>+ de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500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mil colaciones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latin typeface="+mn-lt"/>
              </a:rPr>
              <a:t>+ de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7.000 </a:t>
            </a:r>
            <a:r>
              <a:rPr lang="es-CL" sz="2000" b="1" dirty="0">
                <a:solidFill>
                  <a:srgbClr val="002060"/>
                </a:solidFill>
                <a:latin typeface="+mn-lt"/>
              </a:rPr>
              <a:t>locales habilitados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latin typeface="+mn-lt"/>
              </a:rPr>
              <a:t>+/- </a:t>
            </a:r>
            <a:r>
              <a:rPr lang="es-CL" sz="2000" b="1" dirty="0" smtClean="0">
                <a:solidFill>
                  <a:srgbClr val="002060"/>
                </a:solidFill>
                <a:latin typeface="+mn-lt"/>
              </a:rPr>
              <a:t>25.000 vehículos (fiscales y privados)</a:t>
            </a:r>
            <a:endParaRPr lang="es-CL" sz="2000" b="1" dirty="0">
              <a:solidFill>
                <a:srgbClr val="002060"/>
              </a:solidFill>
              <a:latin typeface="+mn-lt"/>
            </a:endParaRP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+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de 10 millones de cuestionarios censales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Minutos de telefonía y datos para censistas y supervisores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Planes operativos para zonas aisladas y peligrosas, planes </a:t>
            </a:r>
            <a:r>
              <a:rPr lang="es-CL" sz="2000" dirty="0">
                <a:solidFill>
                  <a:srgbClr val="002060"/>
                </a:solidFill>
                <a:latin typeface="+mn-lt"/>
              </a:rPr>
              <a:t>de seguridad para censistas y 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hogares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Plan comunicacional para el día del Censo y las semanas siguientes por recuperación de cobertura.</a:t>
            </a:r>
            <a:endParaRPr lang="es-CL" sz="2000" dirty="0">
              <a:solidFill>
                <a:srgbClr val="002060"/>
              </a:solidFill>
              <a:latin typeface="+mn-lt"/>
            </a:endParaRP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CL" sz="2000" b="1" dirty="0">
                <a:solidFill>
                  <a:srgbClr val="002060"/>
                </a:solidFill>
                <a:latin typeface="+mn-lt"/>
              </a:rPr>
              <a:t>Plan de contingencia para cada actividad</a:t>
            </a:r>
            <a:r>
              <a:rPr lang="es-CL" sz="2000" dirty="0" smtClean="0">
                <a:solidFill>
                  <a:srgbClr val="002060"/>
                </a:solidFill>
                <a:latin typeface="+mn-lt"/>
              </a:rPr>
              <a:t>.</a:t>
            </a:r>
            <a:endParaRPr lang="es-CL" sz="20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66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ortar rectángulo de esquina del mismo lado 5"/>
          <p:cNvSpPr/>
          <p:nvPr/>
        </p:nvSpPr>
        <p:spPr>
          <a:xfrm rot="5400000">
            <a:off x="3487800" y="-3016063"/>
            <a:ext cx="800247" cy="6984775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3600" b="1" dirty="0" smtClean="0"/>
              <a:t>Gobernabilidad del Censo 2017</a:t>
            </a:r>
            <a:endParaRPr lang="es-CL" sz="3600" b="1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990905520"/>
              </p:ext>
            </p:extLst>
          </p:nvPr>
        </p:nvGraphicFramePr>
        <p:xfrm>
          <a:off x="2771798" y="1252624"/>
          <a:ext cx="3024336" cy="433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2" name="Grupo 21"/>
          <p:cNvGrpSpPr/>
          <p:nvPr/>
        </p:nvGrpSpPr>
        <p:grpSpPr>
          <a:xfrm>
            <a:off x="2267744" y="5589240"/>
            <a:ext cx="4032448" cy="1133384"/>
            <a:chOff x="0" y="2266768"/>
            <a:chExt cx="3024336" cy="1133384"/>
          </a:xfrm>
        </p:grpSpPr>
        <p:sp>
          <p:nvSpPr>
            <p:cNvPr id="23" name="Trapecio 22"/>
            <p:cNvSpPr/>
            <p:nvPr/>
          </p:nvSpPr>
          <p:spPr>
            <a:xfrm>
              <a:off x="0" y="2266768"/>
              <a:ext cx="3024336" cy="1133384"/>
            </a:xfrm>
            <a:prstGeom prst="trapezoid">
              <a:avLst>
                <a:gd name="adj" fmla="val 4447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Trapecio 4"/>
            <p:cNvSpPr/>
            <p:nvPr/>
          </p:nvSpPr>
          <p:spPr>
            <a:xfrm>
              <a:off x="529258" y="2266768"/>
              <a:ext cx="1965818" cy="11333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5100" kern="1200"/>
            </a:p>
          </p:txBody>
        </p:sp>
      </p:grpSp>
      <p:sp>
        <p:nvSpPr>
          <p:cNvPr id="4" name="Rectángulo 3"/>
          <p:cNvSpPr/>
          <p:nvPr/>
        </p:nvSpPr>
        <p:spPr>
          <a:xfrm>
            <a:off x="3069942" y="5863544"/>
            <a:ext cx="21932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CL" sz="1600" b="1" dirty="0">
                <a:solidFill>
                  <a:schemeClr val="bg2"/>
                </a:solidFill>
                <a:latin typeface="+mn-lt"/>
              </a:rPr>
              <a:t>Comisiones </a:t>
            </a:r>
            <a:r>
              <a:rPr lang="es-CL" sz="1600" b="1" dirty="0" smtClean="0">
                <a:solidFill>
                  <a:schemeClr val="bg2"/>
                </a:solidFill>
                <a:latin typeface="+mn-lt"/>
              </a:rPr>
              <a:t>Comunales </a:t>
            </a:r>
          </a:p>
          <a:p>
            <a:pPr lvl="0" algn="ctr"/>
            <a:r>
              <a:rPr lang="es-CL" sz="1600" b="1" dirty="0" smtClean="0">
                <a:solidFill>
                  <a:schemeClr val="bg2"/>
                </a:solidFill>
                <a:latin typeface="+mn-lt"/>
              </a:rPr>
              <a:t>de </a:t>
            </a:r>
            <a:r>
              <a:rPr lang="es-CL" sz="1600" b="1" dirty="0">
                <a:solidFill>
                  <a:schemeClr val="bg2"/>
                </a:solidFill>
                <a:latin typeface="+mn-lt"/>
              </a:rPr>
              <a:t>Censo </a:t>
            </a:r>
            <a:r>
              <a:rPr lang="es-CL" sz="1600" b="1" dirty="0" smtClean="0">
                <a:solidFill>
                  <a:schemeClr val="bg2"/>
                </a:solidFill>
                <a:latin typeface="+mn-lt"/>
              </a:rPr>
              <a:t>(364</a:t>
            </a:r>
            <a:r>
              <a:rPr lang="es-CL" sz="1600" b="1" dirty="0">
                <a:solidFill>
                  <a:schemeClr val="bg2"/>
                </a:solidFill>
                <a:latin typeface="+mn-lt"/>
              </a:rPr>
              <a:t>)</a:t>
            </a:r>
            <a:endParaRPr lang="es-CL" sz="16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5" name="3 Rectángulo redondeado"/>
          <p:cNvSpPr>
            <a:spLocks noChangeArrowheads="1"/>
          </p:cNvSpPr>
          <p:nvPr/>
        </p:nvSpPr>
        <p:spPr bwMode="auto">
          <a:xfrm>
            <a:off x="108688" y="1020171"/>
            <a:ext cx="2736304" cy="2376269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74000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0" tIns="0" rIns="0" bIns="0" anchor="ctr"/>
          <a:lstStyle/>
          <a:p>
            <a:pPr>
              <a:defRPr/>
            </a:pPr>
            <a:r>
              <a:rPr lang="es-ES" sz="1200" b="1" dirty="0" smtClean="0">
                <a:solidFill>
                  <a:srgbClr val="002060"/>
                </a:solidFill>
                <a:latin typeface="Calibri" pitchFamily="34" charset="0"/>
              </a:rPr>
              <a:t>Preside </a:t>
            </a:r>
            <a:r>
              <a:rPr lang="es-ES" sz="1200" b="1" u="sng" dirty="0" smtClean="0">
                <a:solidFill>
                  <a:srgbClr val="002060"/>
                </a:solidFill>
                <a:latin typeface="Calibri" pitchFamily="34" charset="0"/>
              </a:rPr>
              <a:t>Ministro </a:t>
            </a:r>
            <a:r>
              <a:rPr lang="es-ES" sz="1200" b="1" u="sng" dirty="0">
                <a:solidFill>
                  <a:srgbClr val="002060"/>
                </a:solidFill>
                <a:latin typeface="Calibri" pitchFamily="34" charset="0"/>
              </a:rPr>
              <a:t>de </a:t>
            </a:r>
            <a:r>
              <a:rPr lang="es-ES" sz="1200" b="1" u="sng" dirty="0" smtClean="0">
                <a:solidFill>
                  <a:srgbClr val="002060"/>
                </a:solidFill>
                <a:latin typeface="Calibri" pitchFamily="34" charset="0"/>
              </a:rPr>
              <a:t>Economía.</a:t>
            </a:r>
          </a:p>
          <a:p>
            <a:pPr>
              <a:defRPr/>
            </a:pPr>
            <a:endParaRPr lang="es-ES" sz="500" b="1" u="sng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ES" sz="1200" b="1" u="sng" dirty="0" smtClean="0">
                <a:solidFill>
                  <a:srgbClr val="002060"/>
                </a:solidFill>
                <a:latin typeface="Calibri" pitchFamily="34" charset="0"/>
              </a:rPr>
              <a:t>La integran:</a:t>
            </a:r>
            <a:endParaRPr lang="es-ES" sz="1200" dirty="0">
              <a:solidFill>
                <a:srgbClr val="002060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ES" sz="1200" u="sng" dirty="0" smtClean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es-ES" sz="1200" b="1" u="sng" dirty="0" smtClean="0">
                <a:solidFill>
                  <a:srgbClr val="002060"/>
                </a:solidFill>
                <a:latin typeface="Calibri" pitchFamily="34" charset="0"/>
              </a:rPr>
              <a:t>Subsecretarios/as</a:t>
            </a:r>
            <a:r>
              <a:rPr lang="es-ES" sz="1200" u="sng" dirty="0" smtClean="0">
                <a:solidFill>
                  <a:srgbClr val="002060"/>
                </a:solidFill>
                <a:latin typeface="Calibri" pitchFamily="34" charset="0"/>
              </a:rPr>
              <a:t>: </a:t>
            </a: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Interior, Desarrollo Regional, Educación,  Transportes, Desarrollo  Social, Gobierno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  <a:p>
            <a:pPr>
              <a:defRPr/>
            </a:pP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es-ES" sz="1200" b="1" dirty="0" smtClean="0">
                <a:solidFill>
                  <a:srgbClr val="002060"/>
                </a:solidFill>
                <a:latin typeface="Calibri" pitchFamily="34" charset="0"/>
              </a:rPr>
              <a:t>Jefe </a:t>
            </a:r>
            <a:r>
              <a:rPr lang="es-ES" sz="1200" b="1" dirty="0">
                <a:solidFill>
                  <a:srgbClr val="002060"/>
                </a:solidFill>
                <a:latin typeface="Calibri" pitchFamily="34" charset="0"/>
              </a:rPr>
              <a:t>del Estado Mayor  Conjunto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  <a:p>
            <a:pPr>
              <a:defRPr/>
            </a:pP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Oficial 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superior de </a:t>
            </a:r>
            <a:r>
              <a:rPr lang="es-ES" sz="1200" b="1" dirty="0">
                <a:solidFill>
                  <a:srgbClr val="002060"/>
                </a:solidFill>
                <a:latin typeface="Calibri" pitchFamily="34" charset="0"/>
              </a:rPr>
              <a:t>Carabineros de Chile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, </a:t>
            </a: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Oficial 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superior de </a:t>
            </a:r>
            <a:r>
              <a:rPr lang="es-ES" sz="1200" b="1" dirty="0">
                <a:solidFill>
                  <a:srgbClr val="002060"/>
                </a:solidFill>
                <a:latin typeface="Calibri" pitchFamily="34" charset="0"/>
              </a:rPr>
              <a:t>Policía de </a:t>
            </a:r>
            <a:r>
              <a:rPr lang="es-ES" sz="1200" b="1" dirty="0" smtClean="0">
                <a:solidFill>
                  <a:srgbClr val="002060"/>
                </a:solidFill>
                <a:latin typeface="Calibri" pitchFamily="34" charset="0"/>
              </a:rPr>
              <a:t>Investigaciones</a:t>
            </a: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. </a:t>
            </a:r>
          </a:p>
          <a:p>
            <a:pPr>
              <a:defRPr/>
            </a:pPr>
            <a:r>
              <a:rPr lang="es-ES" sz="1200" u="sng" dirty="0" smtClean="0">
                <a:solidFill>
                  <a:srgbClr val="002060"/>
                </a:solidFill>
                <a:latin typeface="Calibri" pitchFamily="34" charset="0"/>
              </a:rPr>
              <a:t>- Director/a Nacional </a:t>
            </a:r>
            <a:r>
              <a:rPr lang="es-ES" sz="1200" u="sng" dirty="0">
                <a:solidFill>
                  <a:srgbClr val="002060"/>
                </a:solidFill>
                <a:latin typeface="Calibri" pitchFamily="34" charset="0"/>
              </a:rPr>
              <a:t>de </a:t>
            </a:r>
            <a:r>
              <a:rPr lang="es-ES" sz="1200" u="sng" dirty="0" smtClean="0">
                <a:solidFill>
                  <a:srgbClr val="002060"/>
                </a:solidFill>
                <a:latin typeface="Calibri" pitchFamily="34" charset="0"/>
              </a:rPr>
              <a:t>Estadísticas</a:t>
            </a: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,  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como </a:t>
            </a: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Secretario 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Ejecutivo </a:t>
            </a:r>
            <a:r>
              <a:rPr lang="es-ES" sz="1200" dirty="0" smtClean="0">
                <a:solidFill>
                  <a:srgbClr val="002060"/>
                </a:solidFill>
                <a:latin typeface="Calibri" pitchFamily="34" charset="0"/>
              </a:rPr>
              <a:t>de la Comisión</a:t>
            </a:r>
            <a:endParaRPr lang="es-ES_tradnl" sz="1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6" name="3 Rectángulo redondeado"/>
          <p:cNvSpPr>
            <a:spLocks noChangeArrowheads="1"/>
          </p:cNvSpPr>
          <p:nvPr/>
        </p:nvSpPr>
        <p:spPr bwMode="auto">
          <a:xfrm>
            <a:off x="5962738" y="1075267"/>
            <a:ext cx="3131843" cy="1993981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0" tIns="0" rIns="0" bIns="0" anchor="ctr"/>
          <a:lstStyle/>
          <a:p>
            <a:pPr>
              <a:defRPr/>
            </a:pPr>
            <a:r>
              <a:rPr lang="es-MX" sz="1200" b="1" dirty="0" smtClean="0">
                <a:solidFill>
                  <a:schemeClr val="bg1"/>
                </a:solidFill>
                <a:latin typeface="Calibri" pitchFamily="34" charset="0"/>
              </a:rPr>
              <a:t>              </a:t>
            </a:r>
            <a:r>
              <a:rPr lang="es-MX" sz="1600" b="1" u="sng" dirty="0" smtClean="0">
                <a:solidFill>
                  <a:schemeClr val="bg1"/>
                </a:solidFill>
                <a:latin typeface="Calibri" pitchFamily="34" charset="0"/>
              </a:rPr>
              <a:t>Preside Intendente</a:t>
            </a:r>
          </a:p>
          <a:p>
            <a:pPr>
              <a:defRPr/>
            </a:pPr>
            <a:endParaRPr lang="es-MX" sz="400" b="1" u="sng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MX" sz="1200" b="1" u="sng" dirty="0" smtClean="0">
                <a:solidFill>
                  <a:schemeClr val="bg1"/>
                </a:solidFill>
                <a:latin typeface="Calibri" pitchFamily="34" charset="0"/>
              </a:rPr>
              <a:t>Participan</a:t>
            </a:r>
            <a:r>
              <a:rPr lang="es-MX" sz="1200" b="1" u="sng" dirty="0">
                <a:solidFill>
                  <a:schemeClr val="bg1"/>
                </a:solidFill>
                <a:latin typeface="Calibri" pitchFamily="34" charset="0"/>
              </a:rPr>
              <a:t>:</a:t>
            </a:r>
          </a:p>
          <a:p>
            <a:pPr>
              <a:defRPr/>
            </a:pP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s-ES" sz="1200" b="1" dirty="0" smtClean="0">
                <a:solidFill>
                  <a:schemeClr val="bg1"/>
                </a:solidFill>
                <a:latin typeface="Calibri" pitchFamily="34" charset="0"/>
              </a:rPr>
              <a:t>Representante </a:t>
            </a:r>
            <a:r>
              <a:rPr lang="es-ES" sz="1200" b="1" dirty="0">
                <a:solidFill>
                  <a:schemeClr val="bg1"/>
                </a:solidFill>
                <a:latin typeface="Calibri" pitchFamily="34" charset="0"/>
              </a:rPr>
              <a:t>de cada una de las ramas de las </a:t>
            </a:r>
            <a:r>
              <a:rPr lang="es-ES" sz="1200" b="1" dirty="0" smtClean="0">
                <a:solidFill>
                  <a:schemeClr val="bg1"/>
                </a:solidFill>
                <a:latin typeface="Calibri" pitchFamily="34" charset="0"/>
              </a:rPr>
              <a:t>FFAA </a:t>
            </a:r>
            <a:r>
              <a:rPr lang="es-ES" sz="1200" b="1" dirty="0">
                <a:solidFill>
                  <a:schemeClr val="bg1"/>
                </a:solidFill>
                <a:latin typeface="Calibri" pitchFamily="34" charset="0"/>
              </a:rPr>
              <a:t>y de Orden de la </a:t>
            </a:r>
            <a:r>
              <a:rPr lang="es-ES" sz="1200" b="1" dirty="0" smtClean="0">
                <a:solidFill>
                  <a:schemeClr val="bg1"/>
                </a:solidFill>
                <a:latin typeface="Calibri" pitchFamily="34" charset="0"/>
              </a:rPr>
              <a:t>Región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s-ES" sz="1200" dirty="0" err="1" smtClean="0">
                <a:solidFill>
                  <a:schemeClr val="bg1"/>
                </a:solidFill>
                <a:latin typeface="Calibri" pitchFamily="34" charset="0"/>
              </a:rPr>
              <a:t>SEREMIs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s-ES" sz="1200" b="1" dirty="0" smtClean="0">
                <a:latin typeface="Calibri" pitchFamily="34" charset="0"/>
              </a:rPr>
              <a:t>Rectores </a:t>
            </a:r>
            <a:r>
              <a:rPr lang="es-ES" sz="1200" b="1" dirty="0">
                <a:latin typeface="Calibri" pitchFamily="34" charset="0"/>
              </a:rPr>
              <a:t>de las Universidades de la </a:t>
            </a:r>
            <a:r>
              <a:rPr lang="es-ES" sz="1200" b="1" dirty="0" smtClean="0">
                <a:latin typeface="Calibri" pitchFamily="34" charset="0"/>
              </a:rPr>
              <a:t>Región, 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Directores </a:t>
            </a:r>
            <a:r>
              <a:rPr lang="es-ES" sz="1200" dirty="0">
                <a:solidFill>
                  <a:schemeClr val="bg1"/>
                </a:solidFill>
                <a:latin typeface="Calibri" pitchFamily="34" charset="0"/>
              </a:rPr>
              <a:t>de los </a:t>
            </a:r>
            <a:r>
              <a:rPr lang="es-ES" sz="1200" b="1" dirty="0">
                <a:solidFill>
                  <a:schemeClr val="bg1"/>
                </a:solidFill>
                <a:latin typeface="Calibri" pitchFamily="34" charset="0"/>
              </a:rPr>
              <a:t>medios de </a:t>
            </a:r>
            <a:r>
              <a:rPr lang="es-ES" sz="1200" b="1" dirty="0" smtClean="0">
                <a:solidFill>
                  <a:schemeClr val="bg1"/>
                </a:solidFill>
                <a:latin typeface="Calibri" pitchFamily="34" charset="0"/>
              </a:rPr>
              <a:t>comunicación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, Director/Jefe </a:t>
            </a:r>
            <a:r>
              <a:rPr lang="es-ES" sz="1200" dirty="0">
                <a:solidFill>
                  <a:schemeClr val="bg1"/>
                </a:solidFill>
                <a:latin typeface="Calibri" pitchFamily="34" charset="0"/>
              </a:rPr>
              <a:t>regional de la Defensa 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Civil</a:t>
            </a:r>
            <a:endParaRPr lang="es-ES" sz="1200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ES" sz="1200" b="1" dirty="0" smtClean="0">
                <a:solidFill>
                  <a:schemeClr val="bg1"/>
                </a:solidFill>
                <a:latin typeface="Calibri" pitchFamily="34" charset="0"/>
              </a:rPr>
              <a:t>Gobernador Provincial</a:t>
            </a:r>
          </a:p>
          <a:p>
            <a:pPr>
              <a:defRPr/>
            </a:pPr>
            <a:r>
              <a:rPr lang="es-ES" sz="1200" u="sng" dirty="0" smtClean="0">
                <a:solidFill>
                  <a:schemeClr val="bg1"/>
                </a:solidFill>
                <a:latin typeface="Calibri" pitchFamily="34" charset="0"/>
              </a:rPr>
              <a:t>- Director </a:t>
            </a:r>
            <a:r>
              <a:rPr lang="es-ES" sz="1200" u="sng" dirty="0">
                <a:solidFill>
                  <a:schemeClr val="bg1"/>
                </a:solidFill>
                <a:latin typeface="Calibri" pitchFamily="34" charset="0"/>
              </a:rPr>
              <a:t>Regional del </a:t>
            </a:r>
            <a:r>
              <a:rPr lang="es-ES" sz="1200" u="sng" dirty="0" smtClean="0">
                <a:solidFill>
                  <a:schemeClr val="bg1"/>
                </a:solidFill>
                <a:latin typeface="Calibri" pitchFamily="34" charset="0"/>
              </a:rPr>
              <a:t>INE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, como </a:t>
            </a:r>
            <a:r>
              <a:rPr lang="es-ES" sz="1200" dirty="0">
                <a:solidFill>
                  <a:schemeClr val="bg1"/>
                </a:solidFill>
                <a:latin typeface="Calibri" pitchFamily="34" charset="0"/>
              </a:rPr>
              <a:t>Secretario y Asesor 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Técnico.</a:t>
            </a:r>
            <a:endParaRPr lang="es-ES_tradnl" sz="1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7" name="3 Rectángulo redondeado"/>
          <p:cNvSpPr>
            <a:spLocks noChangeArrowheads="1"/>
          </p:cNvSpPr>
          <p:nvPr/>
        </p:nvSpPr>
        <p:spPr bwMode="auto">
          <a:xfrm>
            <a:off x="6045625" y="3174870"/>
            <a:ext cx="3048956" cy="1503321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>
            <a:solidFill>
              <a:srgbClr val="9393FC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0" tIns="0" rIns="0" bIns="0" anchor="ctr"/>
          <a:lstStyle/>
          <a:p>
            <a:pPr>
              <a:defRPr/>
            </a:pPr>
            <a:r>
              <a:rPr lang="es-ES" sz="1600" b="1" dirty="0" smtClean="0">
                <a:solidFill>
                  <a:srgbClr val="002060"/>
                </a:solidFill>
                <a:latin typeface="Calibri" pitchFamily="34" charset="0"/>
              </a:rPr>
              <a:t>   Preside </a:t>
            </a:r>
            <a:r>
              <a:rPr lang="es-ES" sz="1600" b="1" u="sng" dirty="0" smtClean="0">
                <a:solidFill>
                  <a:srgbClr val="002060"/>
                </a:solidFill>
                <a:latin typeface="Calibri" pitchFamily="34" charset="0"/>
              </a:rPr>
              <a:t>Gobernador/a</a:t>
            </a:r>
          </a:p>
          <a:p>
            <a:pPr>
              <a:defRPr/>
            </a:pPr>
            <a:endParaRPr lang="es-ES" sz="300" dirty="0">
              <a:solidFill>
                <a:srgbClr val="002060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MX" sz="1200" dirty="0" smtClean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es-MX" sz="1200" b="1" dirty="0" smtClean="0">
                <a:solidFill>
                  <a:srgbClr val="002060"/>
                </a:solidFill>
                <a:latin typeface="Calibri" pitchFamily="34" charset="0"/>
              </a:rPr>
              <a:t>Instancia </a:t>
            </a:r>
            <a:r>
              <a:rPr lang="es-MX" sz="1200" b="1" dirty="0">
                <a:solidFill>
                  <a:srgbClr val="002060"/>
                </a:solidFill>
                <a:latin typeface="Calibri" pitchFamily="34" charset="0"/>
              </a:rPr>
              <a:t>de amplia cooperación</a:t>
            </a:r>
            <a:r>
              <a:rPr lang="es-MX" sz="1200" dirty="0">
                <a:solidFill>
                  <a:srgbClr val="002060"/>
                </a:solidFill>
                <a:latin typeface="Calibri" pitchFamily="34" charset="0"/>
              </a:rPr>
              <a:t> provincial  y que debe facilitar entre otros aspectos Infraestructura, Movilización, Difusión y RR.HH. según </a:t>
            </a:r>
            <a:r>
              <a:rPr lang="es-MX" sz="1200" dirty="0" smtClean="0">
                <a:solidFill>
                  <a:srgbClr val="002060"/>
                </a:solidFill>
                <a:latin typeface="Calibri" pitchFamily="34" charset="0"/>
              </a:rPr>
              <a:t>necesidades</a:t>
            </a:r>
            <a:endParaRPr lang="es-ES_tradnl" sz="1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8" name="3 Rectángulo redondeado"/>
          <p:cNvSpPr>
            <a:spLocks noChangeArrowheads="1"/>
          </p:cNvSpPr>
          <p:nvPr/>
        </p:nvSpPr>
        <p:spPr bwMode="auto">
          <a:xfrm>
            <a:off x="6188980" y="4795569"/>
            <a:ext cx="2905601" cy="175313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0" tIns="0" rIns="0" bIns="0" anchor="ctr"/>
          <a:lstStyle/>
          <a:p>
            <a:pPr>
              <a:defRPr/>
            </a:pPr>
            <a:r>
              <a:rPr lang="es-ES" sz="1600" b="1" dirty="0" smtClean="0">
                <a:solidFill>
                  <a:schemeClr val="bg1"/>
                </a:solidFill>
                <a:latin typeface="Calibri" pitchFamily="34" charset="0"/>
              </a:rPr>
              <a:t>      </a:t>
            </a:r>
            <a:r>
              <a:rPr lang="es-ES" sz="1600" b="1" u="sng" dirty="0" smtClean="0">
                <a:solidFill>
                  <a:schemeClr val="bg1"/>
                </a:solidFill>
                <a:latin typeface="Calibri" pitchFamily="34" charset="0"/>
              </a:rPr>
              <a:t>Preside Alcaldes/as</a:t>
            </a:r>
          </a:p>
          <a:p>
            <a:pPr>
              <a:defRPr/>
            </a:pPr>
            <a:endParaRPr lang="es-ES" sz="1200" u="sng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- Velar </a:t>
            </a:r>
            <a:r>
              <a:rPr lang="es-ES" sz="1200" dirty="0">
                <a:solidFill>
                  <a:schemeClr val="bg1"/>
                </a:solidFill>
                <a:latin typeface="Calibri" pitchFamily="34" charset="0"/>
              </a:rPr>
              <a:t>por el </a:t>
            </a:r>
            <a:r>
              <a:rPr lang="es-ES" sz="1200" b="1" dirty="0">
                <a:solidFill>
                  <a:schemeClr val="bg1"/>
                </a:solidFill>
                <a:latin typeface="Calibri" pitchFamily="34" charset="0"/>
              </a:rPr>
              <a:t>normal y oportuno desarrollo de los trabajos </a:t>
            </a:r>
            <a:r>
              <a:rPr lang="es-ES" sz="1200" b="1" dirty="0" smtClean="0">
                <a:solidFill>
                  <a:schemeClr val="bg1"/>
                </a:solidFill>
                <a:latin typeface="Calibri" pitchFamily="34" charset="0"/>
              </a:rPr>
              <a:t>requeridos</a:t>
            </a:r>
            <a:r>
              <a:rPr lang="es-ES" sz="12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es-ES" sz="1200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MX" sz="12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es-MX" sz="1200" b="1" dirty="0" smtClean="0">
                <a:solidFill>
                  <a:schemeClr val="bg1"/>
                </a:solidFill>
                <a:latin typeface="Calibri" pitchFamily="34" charset="0"/>
              </a:rPr>
              <a:t>Instancia </a:t>
            </a:r>
            <a:r>
              <a:rPr lang="es-MX" sz="1200" b="1" dirty="0">
                <a:solidFill>
                  <a:schemeClr val="bg1"/>
                </a:solidFill>
                <a:latin typeface="Calibri" pitchFamily="34" charset="0"/>
              </a:rPr>
              <a:t>de amplia cooperación </a:t>
            </a:r>
            <a:r>
              <a:rPr lang="es-MX" sz="1200" dirty="0">
                <a:solidFill>
                  <a:schemeClr val="bg1"/>
                </a:solidFill>
                <a:latin typeface="Calibri" pitchFamily="34" charset="0"/>
              </a:rPr>
              <a:t>y que debe facilitar  Infraestructura, Movilización, Difusión y RR.HH. según necesidades comunales</a:t>
            </a:r>
            <a:r>
              <a:rPr lang="es-MX" sz="12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es-ES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>
            <a:off x="3203848" y="2006260"/>
            <a:ext cx="432941" cy="558643"/>
          </a:xfrm>
          <a:prstGeom prst="leftArrow">
            <a:avLst>
              <a:gd name="adj1" fmla="val 50000"/>
              <a:gd name="adj2" fmla="val 33456"/>
            </a:avLst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CL">
              <a:latin typeface="Calibri" pitchFamily="34" charset="0"/>
            </a:endParaRPr>
          </a:p>
        </p:txBody>
      </p:sp>
      <p:sp>
        <p:nvSpPr>
          <p:cNvPr id="30" name="AutoShape 10"/>
          <p:cNvSpPr>
            <a:spLocks noChangeArrowheads="1"/>
          </p:cNvSpPr>
          <p:nvPr/>
        </p:nvSpPr>
        <p:spPr bwMode="auto">
          <a:xfrm rot="10492753">
            <a:off x="5512759" y="4072655"/>
            <a:ext cx="471383" cy="363588"/>
          </a:xfrm>
          <a:prstGeom prst="leftArrow">
            <a:avLst>
              <a:gd name="adj1" fmla="val 50000"/>
              <a:gd name="adj2" fmla="val 33456"/>
            </a:avLst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CL">
              <a:latin typeface="Calibri" pitchFamily="34" charset="0"/>
            </a:endParaRPr>
          </a:p>
        </p:txBody>
      </p:sp>
      <p:sp>
        <p:nvSpPr>
          <p:cNvPr id="5" name="Flecha derecha 4"/>
          <p:cNvSpPr/>
          <p:nvPr/>
        </p:nvSpPr>
        <p:spPr>
          <a:xfrm rot="19913043">
            <a:off x="5049512" y="2518769"/>
            <a:ext cx="879124" cy="364859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1" name="Flecha derecha 30"/>
          <p:cNvSpPr/>
          <p:nvPr/>
        </p:nvSpPr>
        <p:spPr>
          <a:xfrm>
            <a:off x="5927847" y="5672134"/>
            <a:ext cx="226243" cy="157744"/>
          </a:xfrm>
          <a:prstGeom prst="rightArrow">
            <a:avLst>
              <a:gd name="adj1" fmla="val 50000"/>
              <a:gd name="adj2" fmla="val 4745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 rot="16200000">
            <a:off x="1048988" y="3420446"/>
            <a:ext cx="432941" cy="558643"/>
          </a:xfrm>
          <a:prstGeom prst="leftArrow">
            <a:avLst>
              <a:gd name="adj1" fmla="val 50000"/>
              <a:gd name="adj2" fmla="val 33456"/>
            </a:avLst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CL">
              <a:latin typeface="Calibri" pitchFamily="34" charset="0"/>
            </a:endParaRPr>
          </a:p>
        </p:txBody>
      </p:sp>
      <p:sp>
        <p:nvSpPr>
          <p:cNvPr id="18" name="3 Rectángulo redondeado"/>
          <p:cNvSpPr>
            <a:spLocks noChangeArrowheads="1"/>
          </p:cNvSpPr>
          <p:nvPr/>
        </p:nvSpPr>
        <p:spPr bwMode="auto">
          <a:xfrm>
            <a:off x="108688" y="3916238"/>
            <a:ext cx="2520282" cy="21928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74000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0" tIns="0" rIns="0" bIns="0" anchor="ctr"/>
          <a:lstStyle/>
          <a:p>
            <a:pPr>
              <a:defRPr/>
            </a:pPr>
            <a:r>
              <a:rPr lang="es-ES" sz="1200" b="1" dirty="0" smtClean="0">
                <a:solidFill>
                  <a:srgbClr val="002060"/>
                </a:solidFill>
                <a:latin typeface="Calibri" pitchFamily="34" charset="0"/>
              </a:rPr>
              <a:t>Subcomisión de Reclutamiento, Levantamiento y  Seguridad </a:t>
            </a:r>
          </a:p>
          <a:p>
            <a:pPr>
              <a:defRPr/>
            </a:pPr>
            <a:r>
              <a:rPr lang="es-ES" sz="1200" u="sng" dirty="0">
                <a:solidFill>
                  <a:srgbClr val="002060"/>
                </a:solidFill>
                <a:latin typeface="Calibri" pitchFamily="34" charset="0"/>
              </a:rPr>
              <a:t>Preside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: Ministro de Economía</a:t>
            </a:r>
          </a:p>
          <a:p>
            <a:pPr>
              <a:defRPr/>
            </a:pP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Vicepresidente: Subsecretaria de  Educación </a:t>
            </a:r>
            <a:endParaRPr lang="es-ES" sz="1200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defRPr/>
            </a:pPr>
            <a:endParaRPr lang="es-ES" sz="1200" dirty="0">
              <a:solidFill>
                <a:srgbClr val="002060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s-ES" sz="1200" b="1" dirty="0" smtClean="0">
                <a:solidFill>
                  <a:srgbClr val="002060"/>
                </a:solidFill>
                <a:latin typeface="Calibri" pitchFamily="34" charset="0"/>
              </a:rPr>
              <a:t>Subcomisión de Transporte y comunicaciones </a:t>
            </a:r>
          </a:p>
          <a:p>
            <a:pPr>
              <a:defRPr/>
            </a:pPr>
            <a:r>
              <a:rPr lang="es-ES" sz="1200" u="sng" dirty="0">
                <a:solidFill>
                  <a:srgbClr val="002060"/>
                </a:solidFill>
                <a:latin typeface="Calibri" pitchFamily="34" charset="0"/>
              </a:rPr>
              <a:t>Preside</a:t>
            </a: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: Subsecretario de Transporte</a:t>
            </a:r>
          </a:p>
          <a:p>
            <a:pPr>
              <a:defRPr/>
            </a:pPr>
            <a:r>
              <a:rPr lang="es-ES" sz="1200" dirty="0">
                <a:solidFill>
                  <a:srgbClr val="002060"/>
                </a:solidFill>
                <a:latin typeface="Calibri" pitchFamily="34" charset="0"/>
              </a:rPr>
              <a:t>Vicepresidente: Subsecretario de Obras Públicas</a:t>
            </a:r>
            <a:endParaRPr lang="es-ES_tradnl" sz="12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38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5" grpId="0" animBg="1"/>
      <p:bldP spid="31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ortar rectángulo de esquina del mismo lado 5"/>
          <p:cNvSpPr/>
          <p:nvPr/>
        </p:nvSpPr>
        <p:spPr>
          <a:xfrm rot="5400000">
            <a:off x="3487800" y="-3016063"/>
            <a:ext cx="800247" cy="6984775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3600" b="1" dirty="0" smtClean="0"/>
              <a:t>Etapas del Censo 2017</a:t>
            </a:r>
          </a:p>
          <a:p>
            <a:pPr algn="ctr"/>
            <a:r>
              <a:rPr lang="es-CL" sz="3200" dirty="0" smtClean="0"/>
              <a:t>Período 2014-2018</a:t>
            </a:r>
            <a:endParaRPr lang="es-CL" sz="3200" dirty="0"/>
          </a:p>
        </p:txBody>
      </p:sp>
      <p:pic>
        <p:nvPicPr>
          <p:cNvPr id="6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73912"/>
            <a:ext cx="8280400" cy="455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1 Elipse"/>
          <p:cNvSpPr/>
          <p:nvPr/>
        </p:nvSpPr>
        <p:spPr>
          <a:xfrm>
            <a:off x="6372200" y="4340827"/>
            <a:ext cx="1224136" cy="13681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Flecha izquierda y derecha 9"/>
          <p:cNvSpPr/>
          <p:nvPr/>
        </p:nvSpPr>
        <p:spPr>
          <a:xfrm>
            <a:off x="107504" y="5708979"/>
            <a:ext cx="7272808" cy="114902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/>
              <a:t>Gobernabilidad del Censo y participación territorial: </a:t>
            </a:r>
          </a:p>
          <a:p>
            <a:pPr algn="ctr"/>
            <a:r>
              <a:rPr lang="es-CL" dirty="0" smtClean="0"/>
              <a:t>Más de </a:t>
            </a:r>
            <a:r>
              <a:rPr lang="es-CL" b="1" dirty="0" smtClean="0"/>
              <a:t>4.200 autoridades y actores locales </a:t>
            </a:r>
            <a:r>
              <a:rPr lang="es-CL" dirty="0" smtClean="0"/>
              <a:t>relevantes </a:t>
            </a:r>
            <a:endParaRPr lang="es-CL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347864" y="4871782"/>
            <a:ext cx="2700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u="sng" dirty="0" smtClean="0">
                <a:solidFill>
                  <a:srgbClr val="002060"/>
                </a:solidFill>
                <a:latin typeface="+mn-lt"/>
              </a:rPr>
              <a:t>Precenso: </a:t>
            </a:r>
            <a:r>
              <a:rPr lang="es-CL" b="1" dirty="0" smtClean="0">
                <a:solidFill>
                  <a:srgbClr val="00B050"/>
                </a:solidFill>
                <a:latin typeface="+mn-lt"/>
              </a:rPr>
              <a:t>4.000 personas </a:t>
            </a:r>
            <a:r>
              <a:rPr lang="es-CL" b="1" dirty="0" smtClean="0">
                <a:solidFill>
                  <a:srgbClr val="002060"/>
                </a:solidFill>
                <a:latin typeface="+mn-lt"/>
              </a:rPr>
              <a:t>en terreno (precensistas, supervisores, etc.)</a:t>
            </a:r>
            <a:endParaRPr lang="es-CL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655840" y="2248076"/>
            <a:ext cx="1488147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CL" b="1" u="sng" dirty="0" smtClean="0">
                <a:solidFill>
                  <a:srgbClr val="002060"/>
                </a:solidFill>
                <a:latin typeface="+mn-lt"/>
              </a:rPr>
              <a:t>CENSO: </a:t>
            </a:r>
          </a:p>
          <a:p>
            <a:pPr>
              <a:spcAft>
                <a:spcPts val="600"/>
              </a:spcAft>
            </a:pPr>
            <a:r>
              <a:rPr lang="es-CL" b="1" dirty="0" smtClean="0">
                <a:solidFill>
                  <a:srgbClr val="FF0000"/>
                </a:solidFill>
                <a:latin typeface="+mn-lt"/>
              </a:rPr>
              <a:t>+ 500.000 censistas </a:t>
            </a:r>
            <a:r>
              <a:rPr lang="es-CL" b="1" dirty="0" smtClean="0">
                <a:solidFill>
                  <a:srgbClr val="002060"/>
                </a:solidFill>
                <a:latin typeface="+mn-lt"/>
              </a:rPr>
              <a:t>voluntarios y </a:t>
            </a:r>
            <a:r>
              <a:rPr lang="es-CL" b="1" dirty="0" smtClean="0">
                <a:solidFill>
                  <a:srgbClr val="FF0000"/>
                </a:solidFill>
                <a:latin typeface="+mn-lt"/>
              </a:rPr>
              <a:t>+ 6.400.000 de viviendas</a:t>
            </a:r>
            <a:endParaRPr lang="es-CL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3" name="Flecha abajo 12"/>
          <p:cNvSpPr/>
          <p:nvPr/>
        </p:nvSpPr>
        <p:spPr>
          <a:xfrm>
            <a:off x="5004048" y="4725144"/>
            <a:ext cx="360040" cy="216024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Flecha doblada hacia arriba 13"/>
          <p:cNvSpPr/>
          <p:nvPr/>
        </p:nvSpPr>
        <p:spPr>
          <a:xfrm>
            <a:off x="7655841" y="4436989"/>
            <a:ext cx="368202" cy="384627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5 Elipse"/>
          <p:cNvSpPr/>
          <p:nvPr/>
        </p:nvSpPr>
        <p:spPr>
          <a:xfrm>
            <a:off x="4067944" y="980728"/>
            <a:ext cx="2192533" cy="3603507"/>
          </a:xfrm>
          <a:prstGeom prst="ellipse">
            <a:avLst/>
          </a:prstGeom>
          <a:noFill/>
          <a:ln w="381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9647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0536" y="1700808"/>
            <a:ext cx="755588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Arial" panose="020B0604020202020204" pitchFamily="34" charset="0"/>
              </a:rPr>
              <a:t>Censo </a:t>
            </a:r>
            <a:r>
              <a:rPr lang="es-MX" sz="2800" b="1" spc="-113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Arial" panose="020B0604020202020204" pitchFamily="34" charset="0"/>
              </a:rPr>
              <a:t>2017: </a:t>
            </a:r>
            <a:r>
              <a:rPr lang="es-MX" sz="2800" b="1" spc="-113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Arial" panose="020B0604020202020204" pitchFamily="34" charset="0"/>
              </a:rPr>
              <a:t>Características básicas, Gobernabilidad, Etapas del Censo</a:t>
            </a:r>
          </a:p>
          <a:p>
            <a:pPr marL="385763" indent="-385763" fontAlgn="base">
              <a:spcBef>
                <a:spcPct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s-MX" sz="3200" b="1" spc="-113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Precenso 2016: características y estado de avance</a:t>
            </a:r>
          </a:p>
          <a:p>
            <a:pPr marL="385763" indent="-385763">
              <a:spcAft>
                <a:spcPts val="1800"/>
              </a:spcAft>
              <a:buFont typeface="+mj-lt"/>
              <a:buAutoNum type="arabicPeriod"/>
            </a:pPr>
            <a:r>
              <a:rPr lang="es-MX" sz="2800" b="1" spc="-113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Arial" panose="020B0604020202020204" pitchFamily="34" charset="0"/>
              </a:rPr>
              <a:t>Desafíos 2016 y reclutamiento (2016-2017</a:t>
            </a:r>
            <a:r>
              <a:rPr lang="es-MX" sz="2800" b="1" spc="-113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Arial" panose="020B0604020202020204" pitchFamily="34" charset="0"/>
              </a:rPr>
              <a:t>)</a:t>
            </a:r>
            <a:endParaRPr lang="es-MX" sz="2800" b="1" spc="-113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Recortar rectángulo de esquina del mismo lado 5"/>
          <p:cNvSpPr/>
          <p:nvPr/>
        </p:nvSpPr>
        <p:spPr>
          <a:xfrm rot="5400000">
            <a:off x="3379787" y="-3136630"/>
            <a:ext cx="800247" cy="7200801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CL" sz="4000" b="1" dirty="0" smtClean="0"/>
              <a:t>Agenda</a:t>
            </a:r>
            <a:endParaRPr lang="es-CL" sz="4000" b="1" dirty="0"/>
          </a:p>
        </p:txBody>
      </p:sp>
    </p:spTree>
    <p:extLst>
      <p:ext uri="{BB962C8B-B14F-4D97-AF65-F5344CB8AC3E}">
        <p14:creationId xmlns:p14="http://schemas.microsoft.com/office/powerpoint/2010/main" val="130828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187450" y="476250"/>
            <a:ext cx="5688013" cy="4953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s-CL" sz="3600" b="1" dirty="0" smtClean="0">
                <a:solidFill>
                  <a:schemeClr val="bg1"/>
                </a:solidFill>
                <a:latin typeface="+mn-lt"/>
              </a:rPr>
              <a:t>  ETAPA PRECENSO: 2016</a:t>
            </a:r>
            <a:endParaRPr lang="es-CL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971550" y="655638"/>
            <a:ext cx="149225" cy="147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 dirty="0"/>
          </a:p>
        </p:txBody>
      </p:sp>
      <p:sp>
        <p:nvSpPr>
          <p:cNvPr id="5" name="4 Rectángulo"/>
          <p:cNvSpPr/>
          <p:nvPr/>
        </p:nvSpPr>
        <p:spPr>
          <a:xfrm>
            <a:off x="14426" y="1030683"/>
            <a:ext cx="88060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CL" sz="2000" spc="-150" dirty="0">
                <a:solidFill>
                  <a:srgbClr val="002060"/>
                </a:solidFill>
                <a:latin typeface="+mn-lt"/>
              </a:rPr>
              <a:t>El </a:t>
            </a:r>
            <a:r>
              <a:rPr lang="es-CL" sz="2000" spc="-150" dirty="0" smtClean="0">
                <a:solidFill>
                  <a:srgbClr val="002060"/>
                </a:solidFill>
                <a:latin typeface="+mn-lt"/>
              </a:rPr>
              <a:t>Precenso </a:t>
            </a:r>
            <a:r>
              <a:rPr lang="es-CL" sz="2000" b="1" spc="-150" dirty="0" smtClean="0">
                <a:solidFill>
                  <a:srgbClr val="0070C0"/>
                </a:solidFill>
                <a:latin typeface="+mn-lt"/>
              </a:rPr>
              <a:t>se inició con las regiones de Aysén y Los Lagos </a:t>
            </a:r>
            <a:r>
              <a:rPr lang="es-CL" sz="2000" spc="-150" dirty="0" smtClean="0">
                <a:solidFill>
                  <a:srgbClr val="002060"/>
                </a:solidFill>
                <a:latin typeface="+mn-lt"/>
              </a:rPr>
              <a:t>(feb. 2016), sumándose luego el resto de las regiones, con un período </a:t>
            </a:r>
            <a:r>
              <a:rPr lang="es-CL" sz="2000" spc="-150" dirty="0">
                <a:solidFill>
                  <a:srgbClr val="002060"/>
                </a:solidFill>
                <a:latin typeface="+mn-lt"/>
              </a:rPr>
              <a:t>de </a:t>
            </a:r>
            <a:r>
              <a:rPr lang="es-CL" sz="2000" spc="-150" dirty="0" smtClean="0">
                <a:solidFill>
                  <a:srgbClr val="002060"/>
                </a:solidFill>
                <a:latin typeface="+mn-lt"/>
              </a:rPr>
              <a:t>levantamiento (en terreno) de aproximadamente </a:t>
            </a:r>
            <a:r>
              <a:rPr lang="es-CL" sz="2000" b="1" spc="-150" dirty="0">
                <a:solidFill>
                  <a:srgbClr val="0070C0"/>
                </a:solidFill>
                <a:latin typeface="+mn-lt"/>
              </a:rPr>
              <a:t>3 meses en cada región</a:t>
            </a:r>
            <a:r>
              <a:rPr lang="es-CL" sz="2000" spc="-150" dirty="0">
                <a:solidFill>
                  <a:srgbClr val="002060"/>
                </a:solidFill>
                <a:latin typeface="+mn-lt"/>
              </a:rPr>
              <a:t>, </a:t>
            </a:r>
            <a:r>
              <a:rPr lang="es-CL" sz="2000" spc="-150" dirty="0" smtClean="0">
                <a:solidFill>
                  <a:srgbClr val="002060"/>
                </a:solidFill>
                <a:latin typeface="+mn-lt"/>
              </a:rPr>
              <a:t>salvo la </a:t>
            </a:r>
            <a:r>
              <a:rPr lang="es-CL" sz="2000" b="1" spc="-150" dirty="0">
                <a:solidFill>
                  <a:srgbClr val="0070C0"/>
                </a:solidFill>
                <a:latin typeface="+mn-lt"/>
              </a:rPr>
              <a:t>Región Metropolitana, </a:t>
            </a:r>
            <a:r>
              <a:rPr lang="es-CL" sz="2000" b="1" spc="-150" dirty="0" smtClean="0">
                <a:solidFill>
                  <a:srgbClr val="0070C0"/>
                </a:solidFill>
                <a:latin typeface="+mn-lt"/>
              </a:rPr>
              <a:t>cuyo trabajo en terreno se planificó en 4 </a:t>
            </a:r>
            <a:r>
              <a:rPr lang="es-CL" sz="2000" b="1" spc="-150" dirty="0">
                <a:solidFill>
                  <a:srgbClr val="0070C0"/>
                </a:solidFill>
                <a:latin typeface="+mn-lt"/>
              </a:rPr>
              <a:t>meses</a:t>
            </a:r>
            <a:r>
              <a:rPr lang="es-CL" sz="2000" spc="-150" dirty="0">
                <a:solidFill>
                  <a:srgbClr val="002060"/>
                </a:solidFill>
                <a:latin typeface="+mn-lt"/>
              </a:rPr>
              <a:t>.  </a:t>
            </a:r>
            <a:endParaRPr lang="es-CL" sz="20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7895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57"/>
          <a:stretch>
            <a:fillRect/>
          </a:stretch>
        </p:blipFill>
        <p:spPr bwMode="auto">
          <a:xfrm>
            <a:off x="3175" y="0"/>
            <a:ext cx="9140825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7 Título"/>
          <p:cNvSpPr txBox="1">
            <a:spLocks/>
          </p:cNvSpPr>
          <p:nvPr/>
        </p:nvSpPr>
        <p:spPr bwMode="auto">
          <a:xfrm>
            <a:off x="395536" y="258763"/>
            <a:ext cx="684076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CL" b="1" dirty="0" smtClean="0">
                <a:solidFill>
                  <a:schemeClr val="bg1"/>
                </a:solidFill>
                <a:latin typeface="Calibri" pitchFamily="34" charset="0"/>
              </a:rPr>
              <a:t>Período del Pre-Censo: Feb-Sept. 2016</a:t>
            </a:r>
            <a:endParaRPr lang="es-CL" altLang="es-CL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1" name="10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83"/>
          <a:stretch/>
        </p:blipFill>
        <p:spPr bwMode="auto">
          <a:xfrm>
            <a:off x="422680" y="2253430"/>
            <a:ext cx="8157845" cy="43439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2 Conector recto"/>
          <p:cNvCxnSpPr/>
          <p:nvPr/>
        </p:nvCxnSpPr>
        <p:spPr>
          <a:xfrm>
            <a:off x="7956376" y="2852936"/>
            <a:ext cx="0" cy="35283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34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12991</TotalTime>
  <Words>1975</Words>
  <Application>Microsoft Office PowerPoint</Application>
  <PresentationFormat>Presentación en pantalla (4:3)</PresentationFormat>
  <Paragraphs>268</Paragraphs>
  <Slides>22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ETAPA PRECENSO: 2016</vt:lpstr>
      <vt:lpstr>  ETAPA PRECENSO: 2016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Rafael Ignacio Mellafe Plaza</dc:creator>
  <cp:lastModifiedBy>Pc Epson</cp:lastModifiedBy>
  <cp:revision>768</cp:revision>
  <cp:lastPrinted>2016-10-26T15:33:51Z</cp:lastPrinted>
  <dcterms:created xsi:type="dcterms:W3CDTF">2011-08-02T17:09:41Z</dcterms:created>
  <dcterms:modified xsi:type="dcterms:W3CDTF">2016-11-06T19:47:30Z</dcterms:modified>
</cp:coreProperties>
</file>