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-197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EF858E-A333-7347-A634-DC22497AF407}" type="datetimeFigureOut">
              <a:rPr lang="es-ES" smtClean="0"/>
              <a:t>17-05-14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F619B-5E5D-EF4E-8EB6-F21F4BD09A47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066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Nuestro</a:t>
            </a:r>
            <a:r>
              <a:rPr lang="es-ES" baseline="0" dirty="0" smtClean="0"/>
              <a:t> tema es la farmacia del futuro y quisimos conocer la visi</a:t>
            </a:r>
            <a:r>
              <a:rPr lang="es-ES" baseline="0" dirty="0" smtClean="0"/>
              <a:t>ó</a:t>
            </a:r>
            <a:r>
              <a:rPr lang="es-ES" baseline="0" dirty="0" smtClean="0"/>
              <a:t>n de nuestros colegas al respecto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F619B-5E5D-EF4E-8EB6-F21F4BD09A47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9759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Y este es el resultado</a:t>
            </a:r>
          </a:p>
          <a:p>
            <a:r>
              <a:rPr lang="es-ES" dirty="0" smtClean="0"/>
              <a:t>Poca</a:t>
            </a:r>
            <a:r>
              <a:rPr lang="es-ES" baseline="0" dirty="0" smtClean="0"/>
              <a:t> participaci</a:t>
            </a:r>
            <a:r>
              <a:rPr lang="es-ES" baseline="0" dirty="0" smtClean="0"/>
              <a:t>ón ante la pregunta</a:t>
            </a:r>
          </a:p>
          <a:p>
            <a:r>
              <a:rPr lang="es-ES" baseline="0" dirty="0" smtClean="0"/>
              <a:t>Inconsistencias en las respuestas</a:t>
            </a:r>
          </a:p>
          <a:p>
            <a:r>
              <a:rPr lang="es-ES" baseline="0" dirty="0" smtClean="0"/>
              <a:t>Poca iniciativa</a:t>
            </a:r>
          </a:p>
          <a:p>
            <a:r>
              <a:rPr lang="es-ES" baseline="0" dirty="0" smtClean="0"/>
              <a:t>Sarcasmo</a:t>
            </a:r>
          </a:p>
          <a:p>
            <a:r>
              <a:rPr lang="es-ES" baseline="0" dirty="0" smtClean="0"/>
              <a:t>Resultado desalentador se ve nuestros colegas no existe una respuesta, lo peor sin un planteamiento.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F619B-5E5D-EF4E-8EB6-F21F4BD09A47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52619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La farmacia comunitaria representa el 85% </a:t>
            </a:r>
            <a:r>
              <a:rPr lang="es-ES" dirty="0" err="1" smtClean="0"/>
              <a:t>aprox</a:t>
            </a:r>
            <a:r>
              <a:rPr lang="es-ES" dirty="0" smtClean="0"/>
              <a:t> de la fuente laboral de los </a:t>
            </a:r>
            <a:r>
              <a:rPr lang="es-ES" dirty="0" err="1" smtClean="0"/>
              <a:t>QFs</a:t>
            </a:r>
            <a:endParaRPr lang="es-ES" dirty="0" smtClean="0"/>
          </a:p>
          <a:p>
            <a:r>
              <a:rPr lang="es-ES" dirty="0" smtClean="0"/>
              <a:t>El </a:t>
            </a:r>
            <a:r>
              <a:rPr lang="es-ES" dirty="0" smtClean="0"/>
              <a:t>paciente</a:t>
            </a:r>
            <a:r>
              <a:rPr lang="es-ES" baseline="0" dirty="0" smtClean="0"/>
              <a:t> espera un medicamento como solución…nada más</a:t>
            </a:r>
            <a:endParaRPr lang="es-ES" dirty="0" smtClean="0"/>
          </a:p>
          <a:p>
            <a:r>
              <a:rPr lang="es-ES" dirty="0" smtClean="0"/>
              <a:t>La</a:t>
            </a:r>
            <a:r>
              <a:rPr lang="es-ES" baseline="0" dirty="0" smtClean="0"/>
              <a:t> farmacia comunitaria es hoy el principal punto de abastecimiento de los usuarios </a:t>
            </a:r>
            <a:r>
              <a:rPr lang="es-ES" baseline="0" dirty="0" err="1" smtClean="0"/>
              <a:t>publicos</a:t>
            </a:r>
            <a:r>
              <a:rPr lang="es-ES" baseline="0" dirty="0" smtClean="0"/>
              <a:t> y privados</a:t>
            </a:r>
          </a:p>
          <a:p>
            <a:r>
              <a:rPr lang="es-ES" baseline="0" dirty="0" smtClean="0"/>
              <a:t>Presenta las siguientes </a:t>
            </a:r>
            <a:r>
              <a:rPr lang="es-ES" baseline="0" dirty="0" err="1" smtClean="0"/>
              <a:t>caracteristicas</a:t>
            </a:r>
            <a:r>
              <a:rPr lang="es-ES" baseline="0" dirty="0" smtClean="0"/>
              <a:t>:….</a:t>
            </a:r>
          </a:p>
          <a:p>
            <a:r>
              <a:rPr lang="es-ES" baseline="0" dirty="0" smtClean="0"/>
              <a:t> 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F619B-5E5D-EF4E-8EB6-F21F4BD09A47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3189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En el diagrama se puede observar una </a:t>
            </a:r>
            <a:r>
              <a:rPr lang="es-ES" dirty="0" err="1" smtClean="0"/>
              <a:t>integracion</a:t>
            </a:r>
            <a:r>
              <a:rPr lang="es-ES" baseline="0" dirty="0" smtClean="0"/>
              <a:t> vertical ascendente en m</a:t>
            </a:r>
            <a:r>
              <a:rPr lang="es-ES" baseline="0" dirty="0" smtClean="0"/>
              <a:t>ás del 90% del sector privado. Además de un oligopolio con tres cadenas </a:t>
            </a:r>
            <a:r>
              <a:rPr lang="es-ES" baseline="0" dirty="0" err="1" smtClean="0"/>
              <a:t>farmaceuticas</a:t>
            </a:r>
            <a:r>
              <a:rPr lang="es-ES" baseline="0" dirty="0" smtClean="0"/>
              <a:t> que dominan “la industria”, produciendo un mercado </a:t>
            </a:r>
            <a:r>
              <a:rPr lang="es-ES" baseline="0" dirty="0" err="1" smtClean="0"/>
              <a:t>homogeneo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F619B-5E5D-EF4E-8EB6-F21F4BD09A47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77659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Posici</a:t>
            </a:r>
            <a:r>
              <a:rPr lang="es-ES" dirty="0" smtClean="0"/>
              <a:t>ón critica, no podemos depender de “oportunidades” </a:t>
            </a:r>
            <a:r>
              <a:rPr lang="es-ES" dirty="0" err="1" smtClean="0"/>
              <a:t>politicas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F619B-5E5D-EF4E-8EB6-F21F4BD09A47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9433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5B1BF-4AFE-444C-B9E0-C4173B05B380}" type="datetimeFigureOut">
              <a:rPr lang="es-ES" smtClean="0"/>
              <a:t>17-05-14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B3162-4E4C-8749-ADA0-87071B72829F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5838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5B1BF-4AFE-444C-B9E0-C4173B05B380}" type="datetimeFigureOut">
              <a:rPr lang="es-ES" smtClean="0"/>
              <a:t>17-05-14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B3162-4E4C-8749-ADA0-87071B72829F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2005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5B1BF-4AFE-444C-B9E0-C4173B05B380}" type="datetimeFigureOut">
              <a:rPr lang="es-ES" smtClean="0"/>
              <a:t>17-05-14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B3162-4E4C-8749-ADA0-87071B72829F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5495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5B1BF-4AFE-444C-B9E0-C4173B05B380}" type="datetimeFigureOut">
              <a:rPr lang="es-ES" smtClean="0"/>
              <a:t>17-05-14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B3162-4E4C-8749-ADA0-87071B72829F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0743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5B1BF-4AFE-444C-B9E0-C4173B05B380}" type="datetimeFigureOut">
              <a:rPr lang="es-ES" smtClean="0"/>
              <a:t>17-05-14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B3162-4E4C-8749-ADA0-87071B72829F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1059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5B1BF-4AFE-444C-B9E0-C4173B05B380}" type="datetimeFigureOut">
              <a:rPr lang="es-ES" smtClean="0"/>
              <a:t>17-05-14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B3162-4E4C-8749-ADA0-87071B72829F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3158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5B1BF-4AFE-444C-B9E0-C4173B05B380}" type="datetimeFigureOut">
              <a:rPr lang="es-ES" smtClean="0"/>
              <a:t>17-05-14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B3162-4E4C-8749-ADA0-87071B72829F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3552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5B1BF-4AFE-444C-B9E0-C4173B05B380}" type="datetimeFigureOut">
              <a:rPr lang="es-ES" smtClean="0"/>
              <a:t>17-05-14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B3162-4E4C-8749-ADA0-87071B72829F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0060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5B1BF-4AFE-444C-B9E0-C4173B05B380}" type="datetimeFigureOut">
              <a:rPr lang="es-ES" smtClean="0"/>
              <a:t>17-05-14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B3162-4E4C-8749-ADA0-87071B72829F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9417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5B1BF-4AFE-444C-B9E0-C4173B05B380}" type="datetimeFigureOut">
              <a:rPr lang="es-ES" smtClean="0"/>
              <a:t>17-05-14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B3162-4E4C-8749-ADA0-87071B72829F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2672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5B1BF-4AFE-444C-B9E0-C4173B05B380}" type="datetimeFigureOut">
              <a:rPr lang="es-ES" smtClean="0"/>
              <a:t>17-05-14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B3162-4E4C-8749-ADA0-87071B72829F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6789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5B1BF-4AFE-444C-B9E0-C4173B05B380}" type="datetimeFigureOut">
              <a:rPr lang="es-ES" smtClean="0"/>
              <a:t>17-05-14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5B3162-4E4C-8749-ADA0-87071B72829F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13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Farmacia y Futuro	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38106582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b="1" dirty="0" smtClean="0"/>
              <a:t>Propuestas en lo referente a la regulación de las farmacias y los medicamentos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s-ES" dirty="0" smtClean="0"/>
              <a:t>5.-Cenabast pueda Distribuir medicamentos a Farmacias Independientes, para de esta forma terminar con el Monopolio de distribución de medicamentos.</a:t>
            </a:r>
            <a:endParaRPr lang="es-ES_tradnl" dirty="0" smtClean="0"/>
          </a:p>
          <a:p>
            <a:pPr algn="just"/>
            <a:r>
              <a:rPr lang="es-ES" dirty="0"/>
              <a:t>6</a:t>
            </a:r>
            <a:r>
              <a:rPr lang="es-ES" dirty="0" smtClean="0"/>
              <a:t>.- </a:t>
            </a:r>
            <a:r>
              <a:rPr lang="es-ES" b="1" dirty="0" smtClean="0"/>
              <a:t>Abordar por parte del Estado</a:t>
            </a:r>
            <a:r>
              <a:rPr lang="es-ES" dirty="0" smtClean="0"/>
              <a:t> </a:t>
            </a:r>
            <a:r>
              <a:rPr lang="es-ES" b="1" dirty="0" smtClean="0"/>
              <a:t>la actual Competencia Imperfecta</a:t>
            </a:r>
            <a:r>
              <a:rPr lang="es-ES" dirty="0" smtClean="0"/>
              <a:t> como son los Oligopolios y Monopolios, legislando sobre el impedimento de la integración vertical en la cadena de distribución.</a:t>
            </a:r>
            <a:endParaRPr lang="es-ES_tradnl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28564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	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dirty="0" smtClean="0"/>
              <a:t>ES NECESARIO DEFINIR UN CONCEPTO DE FARMACIA, FARMAC</a:t>
            </a:r>
            <a:r>
              <a:rPr lang="es-ES" dirty="0" smtClean="0"/>
              <a:t>ÉUTICO Y EL SERVICIO FARMACÉUTICO QUE SE ADECUEN A LAS NECESIDADES DE  LA SOCIEDAD ACTUAL, PORQUE UN PROFESIONAL SE JUSTIFICA Y VALIDA ANTE LA COMUNIDAD CUANDO SATISFACE UNA NECESIDAD DE ESTA, SINO ES ASÍ, NO TIENE SENTIDO ESTA PROFESIÓN</a:t>
            </a:r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702871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Marcador de contenido 4" descr="Captura de pantalla 2014-05-17 a la(s) 0.36.21.pn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470" b="-1"/>
          <a:stretch/>
        </p:blipFill>
        <p:spPr/>
      </p:pic>
    </p:spTree>
    <p:extLst>
      <p:ext uri="{BB962C8B-B14F-4D97-AF65-F5344CB8AC3E}">
        <p14:creationId xmlns:p14="http://schemas.microsoft.com/office/powerpoint/2010/main" val="37627722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Captura de pantalla 2014-05-17 a la(s) 0.38.3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200" y="114300"/>
            <a:ext cx="6184900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4406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Realidad	Nacional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Farmacia comunitaria</a:t>
            </a:r>
          </a:p>
          <a:p>
            <a:pPr lvl="1"/>
            <a:r>
              <a:rPr lang="es-ES" dirty="0" smtClean="0"/>
              <a:t>“Cultura </a:t>
            </a:r>
            <a:r>
              <a:rPr lang="es-ES" dirty="0" err="1" smtClean="0"/>
              <a:t>Medicalizada</a:t>
            </a:r>
            <a:r>
              <a:rPr lang="es-ES" dirty="0" smtClean="0"/>
              <a:t>”</a:t>
            </a:r>
          </a:p>
          <a:p>
            <a:pPr lvl="1"/>
            <a:r>
              <a:rPr lang="es-ES" dirty="0" smtClean="0"/>
              <a:t>Establecimiento comercial</a:t>
            </a:r>
          </a:p>
          <a:p>
            <a:pPr lvl="1"/>
            <a:r>
              <a:rPr lang="es-ES" dirty="0" smtClean="0"/>
              <a:t>El medicamento </a:t>
            </a:r>
            <a:r>
              <a:rPr lang="es-ES" u="sng" dirty="0" smtClean="0"/>
              <a:t>BIEN DE CONSUMO</a:t>
            </a:r>
          </a:p>
          <a:p>
            <a:pPr lvl="1"/>
            <a:r>
              <a:rPr lang="es-ES" dirty="0" smtClean="0"/>
              <a:t>Desconexi</a:t>
            </a:r>
            <a:r>
              <a:rPr lang="es-ES" dirty="0" smtClean="0"/>
              <a:t>ó</a:t>
            </a:r>
            <a:r>
              <a:rPr lang="es-ES" dirty="0" smtClean="0"/>
              <a:t>n con red asistencial</a:t>
            </a:r>
          </a:p>
          <a:p>
            <a:pPr lvl="1"/>
            <a:r>
              <a:rPr lang="es-ES" dirty="0" smtClean="0"/>
              <a:t>BIEN DE CONSUMO asequible no accesible</a:t>
            </a:r>
          </a:p>
          <a:p>
            <a:pPr lvl="1"/>
            <a:r>
              <a:rPr lang="es-ES" dirty="0" smtClean="0"/>
              <a:t>Distribución geográfica no responde a criterios sanitarios (centralizada)</a:t>
            </a:r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613590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Realidad Nacional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s-ES" dirty="0" smtClean="0"/>
              <a:t>No existen prestaciones farmac</a:t>
            </a:r>
            <a:r>
              <a:rPr lang="es-ES" dirty="0" smtClean="0"/>
              <a:t>éuticas definidas</a:t>
            </a:r>
          </a:p>
          <a:p>
            <a:pPr lvl="1"/>
            <a:r>
              <a:rPr lang="es-ES" dirty="0" smtClean="0"/>
              <a:t>Farmacéuticos ausente de la “prestación”, ya que tiene otras “labores”….</a:t>
            </a:r>
          </a:p>
          <a:p>
            <a:pPr lvl="1"/>
            <a:r>
              <a:rPr lang="es-ES" dirty="0" smtClean="0"/>
              <a:t>Código sanitario ¿Bendición o Condena?</a:t>
            </a:r>
          </a:p>
          <a:p>
            <a:pPr marL="457200" lvl="1" indent="0">
              <a:buNone/>
            </a:pPr>
            <a:endParaRPr lang="es-ES" dirty="0" smtClean="0"/>
          </a:p>
          <a:p>
            <a:pPr lvl="1"/>
            <a:endParaRPr lang="es-ES" dirty="0" smtClean="0"/>
          </a:p>
          <a:p>
            <a:pPr lvl="1"/>
            <a:endParaRPr lang="es-ES" dirty="0" smtClean="0"/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399285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71" y="1009367"/>
            <a:ext cx="8254632" cy="47212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110239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Captura de pantalla 2014-05-17 a la(s) 1.28.0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00" y="0"/>
            <a:ext cx="7428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9086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400" b="1" dirty="0" smtClean="0"/>
              <a:t>Propuestas en lo referente a la regulación de las farmacias y los medicamentos</a:t>
            </a:r>
            <a:endParaRPr lang="es-ES" sz="2400" dirty="0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es-ES" dirty="0" smtClean="0"/>
              <a:t>1</a:t>
            </a:r>
            <a:r>
              <a:rPr lang="es-ES" dirty="0"/>
              <a:t>.- </a:t>
            </a:r>
            <a:r>
              <a:rPr lang="es-ES" b="1" dirty="0"/>
              <a:t>Urge la</a:t>
            </a:r>
            <a:r>
              <a:rPr lang="es-ES" dirty="0"/>
              <a:t> </a:t>
            </a:r>
            <a:r>
              <a:rPr lang="es-ES" b="1" dirty="0"/>
              <a:t>creación de una Política de Medicamentos coherente y orientada a la Salud de la población con criterios de Salud Pública.</a:t>
            </a:r>
            <a:endParaRPr lang="es-ES_tradnl" dirty="0"/>
          </a:p>
          <a:p>
            <a:pPr algn="just"/>
            <a:r>
              <a:rPr lang="es-ES" dirty="0"/>
              <a:t>2.- Cambio de paradigma: </a:t>
            </a:r>
            <a:r>
              <a:rPr lang="es-ES" b="1" dirty="0"/>
              <a:t>el medicamento</a:t>
            </a:r>
            <a:r>
              <a:rPr lang="es-ES" dirty="0"/>
              <a:t> sea considerado como </a:t>
            </a:r>
            <a:r>
              <a:rPr lang="es-ES" b="1" dirty="0"/>
              <a:t>Bien Social como en el resto del mundo</a:t>
            </a:r>
            <a:r>
              <a:rPr lang="es-ES" dirty="0"/>
              <a:t> y no como Bien de Consumo como actualmente ocurre en nuestro país.</a:t>
            </a:r>
            <a:endParaRPr lang="es-ES_tradnl" dirty="0"/>
          </a:p>
          <a:p>
            <a:pPr algn="just"/>
            <a:r>
              <a:rPr lang="es-ES" dirty="0"/>
              <a:t>3.- </a:t>
            </a:r>
            <a:r>
              <a:rPr lang="es-ES" b="1" dirty="0"/>
              <a:t>Transformar las Farmacias como un Centro de Salud</a:t>
            </a:r>
            <a:endParaRPr lang="es-ES_tradnl" dirty="0"/>
          </a:p>
          <a:p>
            <a:pPr algn="just"/>
            <a:r>
              <a:rPr lang="es-ES" dirty="0" smtClean="0"/>
              <a:t>3.1.</a:t>
            </a:r>
            <a:r>
              <a:rPr lang="es-ES" dirty="0"/>
              <a:t>- </a:t>
            </a:r>
            <a:r>
              <a:rPr lang="es-ES" b="1" dirty="0"/>
              <a:t>Instaurar los Generales de Zona en las partes donde no hay Farmacias.</a:t>
            </a:r>
            <a:endParaRPr lang="es-ES_tradnl" dirty="0"/>
          </a:p>
          <a:p>
            <a:pPr algn="just"/>
            <a:r>
              <a:rPr lang="es-ES" dirty="0" smtClean="0"/>
              <a:t>3.2- </a:t>
            </a:r>
            <a:r>
              <a:rPr lang="es-ES" b="1" dirty="0"/>
              <a:t>Regular la instalación de las Farmacias</a:t>
            </a:r>
            <a:r>
              <a:rPr lang="es-ES" dirty="0"/>
              <a:t>: Considerar para la instalación de una farmacia el número de habitantes que se verán beneficiados. Diseñar un plano regulador en los centros urbanos como en las zonas rurales.</a:t>
            </a:r>
            <a:endParaRPr lang="es-ES_tradnl" dirty="0"/>
          </a:p>
          <a:p>
            <a:pPr algn="just"/>
            <a:r>
              <a:rPr lang="es-ES" dirty="0" smtClean="0"/>
              <a:t>3.3.</a:t>
            </a:r>
            <a:r>
              <a:rPr lang="es-ES" dirty="0"/>
              <a:t>- </a:t>
            </a:r>
            <a:r>
              <a:rPr lang="es-ES" b="1" dirty="0"/>
              <a:t>Fomentar la instalación de Farmacias Independientes</a:t>
            </a:r>
            <a:r>
              <a:rPr lang="es-ES" dirty="0"/>
              <a:t> </a:t>
            </a:r>
            <a:r>
              <a:rPr lang="es-ES" b="1" dirty="0"/>
              <a:t>en las zonas donde no las hay,</a:t>
            </a:r>
            <a:r>
              <a:rPr lang="es-ES" dirty="0"/>
              <a:t> por vía de créditos </a:t>
            </a:r>
            <a:r>
              <a:rPr lang="es-ES" dirty="0" err="1"/>
              <a:t>Corfo</a:t>
            </a:r>
            <a:r>
              <a:rPr lang="es-ES" dirty="0"/>
              <a:t>, franquicias </a:t>
            </a:r>
            <a:r>
              <a:rPr lang="es-ES" dirty="0" err="1"/>
              <a:t>Corfo</a:t>
            </a:r>
            <a:r>
              <a:rPr lang="es-ES" dirty="0"/>
              <a:t> para emprendimientos en el área, subvenciones, etc. a profesionales Químicos Farmacéutico.</a:t>
            </a:r>
            <a:endParaRPr lang="es-ES_tradnl" dirty="0"/>
          </a:p>
          <a:p>
            <a:pPr algn="just"/>
            <a:r>
              <a:rPr lang="es-ES" dirty="0" smtClean="0"/>
              <a:t>3.4.</a:t>
            </a:r>
            <a:r>
              <a:rPr lang="es-ES" dirty="0"/>
              <a:t>- </a:t>
            </a:r>
            <a:r>
              <a:rPr lang="es-ES" b="1" dirty="0"/>
              <a:t>Transformar almacenes y botiquines farmacéuticos a farmacias en un plazo de 7 a 10 años, elevando los estándares de dispensación.</a:t>
            </a:r>
            <a:endParaRPr lang="es-ES_tradnl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704278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b="1" dirty="0" smtClean="0"/>
              <a:t>Propuestas en lo referente a la regulación de las farmacias y los medicamentos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ES" dirty="0" smtClean="0"/>
              <a:t>4.- </a:t>
            </a:r>
            <a:r>
              <a:rPr lang="es-ES" b="1" dirty="0" smtClean="0"/>
              <a:t>Crear una Farmacia Estatal a cargo de Profesionales Químicos Farmacéuticos.</a:t>
            </a:r>
            <a:endParaRPr lang="es-ES_tradnl" dirty="0" smtClean="0"/>
          </a:p>
          <a:p>
            <a:r>
              <a:rPr lang="es-ES" dirty="0" smtClean="0"/>
              <a:t>La solución definitiva para las comunas que no tienen farmacias así como para las que las posean, es que el Estado dote a toda la red asistencial de los medicamentos NO OTC (curativos) y OTC (paliativos) necesarios para la atención de los pacientes crónicos y no crónicos a lo largo del país, utilizando la red asistencial existente desde Arica a Tierra de Fuego y modernizar y fortalecer la CENABAST para brindar una logística basada en la eficiencia y calidad para las Farmacias Estatales.</a:t>
            </a:r>
            <a:endParaRPr lang="es-ES_tradnl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010946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679</TotalTime>
  <Words>662</Words>
  <Application>Microsoft Macintosh PowerPoint</Application>
  <PresentationFormat>Presentación en pantalla (4:3)</PresentationFormat>
  <Paragraphs>50</Paragraphs>
  <Slides>11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Tema de Office</vt:lpstr>
      <vt:lpstr>Farmacia y Futuro </vt:lpstr>
      <vt:lpstr>Presentación de PowerPoint</vt:lpstr>
      <vt:lpstr>Presentación de PowerPoint</vt:lpstr>
      <vt:lpstr>Realidad Nacional</vt:lpstr>
      <vt:lpstr>Realidad Nacional</vt:lpstr>
      <vt:lpstr>Presentación de PowerPoint</vt:lpstr>
      <vt:lpstr>Presentación de PowerPoint</vt:lpstr>
      <vt:lpstr>Propuestas en lo referente a la regulación de las farmacias y los medicamentos</vt:lpstr>
      <vt:lpstr>Propuestas en lo referente a la regulación de las farmacias y los medicamentos</vt:lpstr>
      <vt:lpstr>Propuestas en lo referente a la regulación de las farmacias y los medicamentos</vt:lpstr>
      <vt:lpstr> </vt:lpstr>
    </vt:vector>
  </TitlesOfParts>
  <Company>Farmacia La botica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Farmacia  </dc:title>
  <dc:creator>Roberto Silva Becerra</dc:creator>
  <cp:lastModifiedBy>Roberto Silva Becerra</cp:lastModifiedBy>
  <cp:revision>17</cp:revision>
  <dcterms:created xsi:type="dcterms:W3CDTF">2014-05-17T04:33:54Z</dcterms:created>
  <dcterms:modified xsi:type="dcterms:W3CDTF">2014-05-17T15:53:12Z</dcterms:modified>
</cp:coreProperties>
</file>